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99" r:id="rId3"/>
    <p:sldId id="258" r:id="rId4"/>
    <p:sldId id="269" r:id="rId5"/>
    <p:sldId id="268" r:id="rId6"/>
    <p:sldId id="281" r:id="rId7"/>
    <p:sldId id="280" r:id="rId8"/>
    <p:sldId id="274" r:id="rId9"/>
    <p:sldId id="283" r:id="rId10"/>
    <p:sldId id="286" r:id="rId11"/>
    <p:sldId id="271" r:id="rId12"/>
    <p:sldId id="272" r:id="rId13"/>
    <p:sldId id="287" r:id="rId14"/>
    <p:sldId id="284" r:id="rId15"/>
    <p:sldId id="285" r:id="rId16"/>
    <p:sldId id="279" r:id="rId17"/>
    <p:sldId id="275" r:id="rId18"/>
    <p:sldId id="273" r:id="rId19"/>
    <p:sldId id="277" r:id="rId20"/>
    <p:sldId id="300" r:id="rId21"/>
    <p:sldId id="288" r:id="rId22"/>
    <p:sldId id="289" r:id="rId23"/>
    <p:sldId id="290" r:id="rId24"/>
    <p:sldId id="291" r:id="rId25"/>
    <p:sldId id="292" r:id="rId26"/>
    <p:sldId id="293" r:id="rId27"/>
    <p:sldId id="294" r:id="rId28"/>
    <p:sldId id="295" r:id="rId29"/>
    <p:sldId id="267" r:id="rId30"/>
    <p:sldId id="297" r:id="rId31"/>
    <p:sldId id="298" r:id="rId32"/>
    <p:sldId id="282" r:id="rId3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6096" autoAdjust="0"/>
  </p:normalViewPr>
  <p:slideViewPr>
    <p:cSldViewPr snapToGrid="0">
      <p:cViewPr varScale="1">
        <p:scale>
          <a:sx n="78" d="100"/>
          <a:sy n="78" d="100"/>
        </p:scale>
        <p:origin x="744"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2BDBDB-6854-4F70-B6CD-8613B6CB2A83}" type="datetimeFigureOut">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E3DA4D-AFCB-4B45-A0AA-688DA81A3AF2}" type="slidenum">
              <a:rPr lang="en-US" smtClean="0"/>
              <a:t>‹#›</a:t>
            </a:fld>
            <a:endParaRPr lang="en-US" dirty="0"/>
          </a:p>
        </p:txBody>
      </p:sp>
    </p:spTree>
    <p:extLst>
      <p:ext uri="{BB962C8B-B14F-4D97-AF65-F5344CB8AC3E}">
        <p14:creationId xmlns:p14="http://schemas.microsoft.com/office/powerpoint/2010/main" val="3490176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BDBDB-6854-4F70-B6CD-8613B6CB2A83}" type="datetimeFigureOut">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E3DA4D-AFCB-4B45-A0AA-688DA81A3AF2}" type="slidenum">
              <a:rPr lang="en-US" smtClean="0"/>
              <a:t>‹#›</a:t>
            </a:fld>
            <a:endParaRPr lang="en-US" dirty="0"/>
          </a:p>
        </p:txBody>
      </p:sp>
    </p:spTree>
    <p:extLst>
      <p:ext uri="{BB962C8B-B14F-4D97-AF65-F5344CB8AC3E}">
        <p14:creationId xmlns:p14="http://schemas.microsoft.com/office/powerpoint/2010/main" val="379588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BDBDB-6854-4F70-B6CD-8613B6CB2A83}" type="datetimeFigureOut">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E3DA4D-AFCB-4B45-A0AA-688DA81A3AF2}" type="slidenum">
              <a:rPr lang="en-US" smtClean="0"/>
              <a:t>‹#›</a:t>
            </a:fld>
            <a:endParaRPr lang="en-US" dirty="0"/>
          </a:p>
        </p:txBody>
      </p:sp>
    </p:spTree>
    <p:extLst>
      <p:ext uri="{BB962C8B-B14F-4D97-AF65-F5344CB8AC3E}">
        <p14:creationId xmlns:p14="http://schemas.microsoft.com/office/powerpoint/2010/main" val="104693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BDBDB-6854-4F70-B6CD-8613B6CB2A83}" type="datetimeFigureOut">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E3DA4D-AFCB-4B45-A0AA-688DA81A3AF2}" type="slidenum">
              <a:rPr lang="en-US" smtClean="0"/>
              <a:t>‹#›</a:t>
            </a:fld>
            <a:endParaRPr lang="en-US" dirty="0"/>
          </a:p>
        </p:txBody>
      </p:sp>
    </p:spTree>
    <p:extLst>
      <p:ext uri="{BB962C8B-B14F-4D97-AF65-F5344CB8AC3E}">
        <p14:creationId xmlns:p14="http://schemas.microsoft.com/office/powerpoint/2010/main" val="203366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BDBDB-6854-4F70-B6CD-8613B6CB2A83}" type="datetimeFigureOut">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E3DA4D-AFCB-4B45-A0AA-688DA81A3AF2}" type="slidenum">
              <a:rPr lang="en-US" smtClean="0"/>
              <a:t>‹#›</a:t>
            </a:fld>
            <a:endParaRPr lang="en-US" dirty="0"/>
          </a:p>
        </p:txBody>
      </p:sp>
    </p:spTree>
    <p:extLst>
      <p:ext uri="{BB962C8B-B14F-4D97-AF65-F5344CB8AC3E}">
        <p14:creationId xmlns:p14="http://schemas.microsoft.com/office/powerpoint/2010/main" val="143214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2BDBDB-6854-4F70-B6CD-8613B6CB2A83}" type="datetimeFigureOut">
              <a:rPr lang="en-US" smtClean="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E3DA4D-AFCB-4B45-A0AA-688DA81A3AF2}" type="slidenum">
              <a:rPr lang="en-US" smtClean="0"/>
              <a:t>‹#›</a:t>
            </a:fld>
            <a:endParaRPr lang="en-US" dirty="0"/>
          </a:p>
        </p:txBody>
      </p:sp>
    </p:spTree>
    <p:extLst>
      <p:ext uri="{BB962C8B-B14F-4D97-AF65-F5344CB8AC3E}">
        <p14:creationId xmlns:p14="http://schemas.microsoft.com/office/powerpoint/2010/main" val="1779553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2BDBDB-6854-4F70-B6CD-8613B6CB2A83}" type="datetimeFigureOut">
              <a:rPr lang="en-US" smtClean="0"/>
              <a:t>8/24/2020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E3DA4D-AFCB-4B45-A0AA-688DA81A3AF2}" type="slidenum">
              <a:rPr lang="en-US" smtClean="0"/>
              <a:t>‹#›</a:t>
            </a:fld>
            <a:endParaRPr lang="en-US" dirty="0"/>
          </a:p>
        </p:txBody>
      </p:sp>
    </p:spTree>
    <p:extLst>
      <p:ext uri="{BB962C8B-B14F-4D97-AF65-F5344CB8AC3E}">
        <p14:creationId xmlns:p14="http://schemas.microsoft.com/office/powerpoint/2010/main" val="146421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2BDBDB-6854-4F70-B6CD-8613B6CB2A83}" type="datetimeFigureOut">
              <a:rPr lang="en-US" smtClean="0"/>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E3DA4D-AFCB-4B45-A0AA-688DA81A3AF2}" type="slidenum">
              <a:rPr lang="en-US" smtClean="0"/>
              <a:t>‹#›</a:t>
            </a:fld>
            <a:endParaRPr lang="en-US" dirty="0"/>
          </a:p>
        </p:txBody>
      </p:sp>
    </p:spTree>
    <p:extLst>
      <p:ext uri="{BB962C8B-B14F-4D97-AF65-F5344CB8AC3E}">
        <p14:creationId xmlns:p14="http://schemas.microsoft.com/office/powerpoint/2010/main" val="416312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BDBDB-6854-4F70-B6CD-8613B6CB2A83}" type="datetimeFigureOut">
              <a:rPr lang="en-US" smtClean="0"/>
              <a:t>8/24/2020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E3DA4D-AFCB-4B45-A0AA-688DA81A3AF2}" type="slidenum">
              <a:rPr lang="en-US" smtClean="0"/>
              <a:t>‹#›</a:t>
            </a:fld>
            <a:endParaRPr lang="en-US" dirty="0"/>
          </a:p>
        </p:txBody>
      </p:sp>
    </p:spTree>
    <p:extLst>
      <p:ext uri="{BB962C8B-B14F-4D97-AF65-F5344CB8AC3E}">
        <p14:creationId xmlns:p14="http://schemas.microsoft.com/office/powerpoint/2010/main" val="376875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2BDBDB-6854-4F70-B6CD-8613B6CB2A83}" type="datetimeFigureOut">
              <a:rPr lang="en-US" smtClean="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E3DA4D-AFCB-4B45-A0AA-688DA81A3AF2}" type="slidenum">
              <a:rPr lang="en-US" smtClean="0"/>
              <a:t>‹#›</a:t>
            </a:fld>
            <a:endParaRPr lang="en-US" dirty="0"/>
          </a:p>
        </p:txBody>
      </p:sp>
    </p:spTree>
    <p:extLst>
      <p:ext uri="{BB962C8B-B14F-4D97-AF65-F5344CB8AC3E}">
        <p14:creationId xmlns:p14="http://schemas.microsoft.com/office/powerpoint/2010/main" val="3927871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2BDBDB-6854-4F70-B6CD-8613B6CB2A83}" type="datetimeFigureOut">
              <a:rPr lang="en-US" smtClean="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E3DA4D-AFCB-4B45-A0AA-688DA81A3AF2}" type="slidenum">
              <a:rPr lang="en-US" smtClean="0"/>
              <a:t>‹#›</a:t>
            </a:fld>
            <a:endParaRPr lang="en-US" dirty="0"/>
          </a:p>
        </p:txBody>
      </p:sp>
    </p:spTree>
    <p:extLst>
      <p:ext uri="{BB962C8B-B14F-4D97-AF65-F5344CB8AC3E}">
        <p14:creationId xmlns:p14="http://schemas.microsoft.com/office/powerpoint/2010/main" val="59095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32BDBDB-6854-4F70-B6CD-8613B6CB2A83}" type="datetimeFigureOut">
              <a:rPr lang="en-US" smtClean="0"/>
              <a:t>8/24/2020</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1E3DA4D-AFCB-4B45-A0AA-688DA81A3AF2}" type="slidenum">
              <a:rPr lang="en-US" smtClean="0"/>
              <a:t>‹#›</a:t>
            </a:fld>
            <a:endParaRPr lang="en-US" dirty="0"/>
          </a:p>
        </p:txBody>
      </p:sp>
    </p:spTree>
    <p:extLst>
      <p:ext uri="{BB962C8B-B14F-4D97-AF65-F5344CB8AC3E}">
        <p14:creationId xmlns:p14="http://schemas.microsoft.com/office/powerpoint/2010/main" val="29875819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hapgerwebsite.org/" TargetMode="External"/><Relationship Id="rId2" Type="http://schemas.openxmlformats.org/officeDocument/2006/relationships/hyperlink" Target="http://www.statewebsit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atewebsite.org/" TargetMode="External"/><Relationship Id="rId2" Type="http://schemas.openxmlformats.org/officeDocument/2006/relationships/hyperlink" Target="http://www.sar.org/" TargetMode="External"/><Relationship Id="rId1" Type="http://schemas.openxmlformats.org/officeDocument/2006/relationships/slideLayout" Target="../slideLayouts/slideLayout2.xml"/><Relationship Id="rId4" Type="http://schemas.openxmlformats.org/officeDocument/2006/relationships/hyperlink" Target="http://www.chapter.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http://www.californiadar.org/chapters1/chiefsolano/images/sarlogocolor.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C91751-F881-49EB-831E-216119FCC101}"/>
              </a:ext>
            </a:extLst>
          </p:cNvPr>
          <p:cNvSpPr>
            <a:spLocks noGrp="1"/>
          </p:cNvSpPr>
          <p:nvPr>
            <p:ph type="ctrTitle"/>
          </p:nvPr>
        </p:nvSpPr>
        <p:spPr/>
        <p:txBody>
          <a:bodyPr>
            <a:normAutofit fontScale="90000"/>
          </a:bodyPr>
          <a:lstStyle/>
          <a:p>
            <a:br>
              <a:rPr lang="en-US" dirty="0"/>
            </a:br>
            <a:br>
              <a:rPr lang="en-US" dirty="0"/>
            </a:br>
            <a:br>
              <a:rPr lang="en-US" dirty="0"/>
            </a:br>
            <a:r>
              <a:rPr lang="en-US" dirty="0"/>
              <a:t>New Member Orientation</a:t>
            </a:r>
            <a:br>
              <a:rPr lang="en-US" dirty="0"/>
            </a:br>
            <a:r>
              <a:rPr lang="en-US" dirty="0"/>
              <a:t>Presentation</a:t>
            </a:r>
            <a:br>
              <a:rPr lang="en-US" dirty="0"/>
            </a:br>
            <a:endParaRPr lang="en-US" dirty="0"/>
          </a:p>
        </p:txBody>
      </p:sp>
      <p:sp>
        <p:nvSpPr>
          <p:cNvPr id="4" name="Content Placeholder 3">
            <a:extLst>
              <a:ext uri="{FF2B5EF4-FFF2-40B4-BE49-F238E27FC236}">
                <a16:creationId xmlns:a16="http://schemas.microsoft.com/office/drawing/2014/main" id="{504AAA08-29FE-47BB-9E7C-EF3D99C4558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7431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National Committees</a:t>
            </a:r>
            <a:br>
              <a:rPr lang="en-US" dirty="0"/>
            </a:br>
            <a:r>
              <a:rPr lang="en-US" sz="1600" dirty="0"/>
              <a:t>(You Can Participate)</a:t>
            </a:r>
          </a:p>
        </p:txBody>
      </p:sp>
      <p:sp>
        <p:nvSpPr>
          <p:cNvPr id="3" name="Content Placeholder 2"/>
          <p:cNvSpPr>
            <a:spLocks noGrp="1"/>
          </p:cNvSpPr>
          <p:nvPr>
            <p:ph idx="1"/>
          </p:nvPr>
        </p:nvSpPr>
        <p:spPr>
          <a:xfrm>
            <a:off x="471488" y="1805650"/>
            <a:ext cx="5915025" cy="6736465"/>
          </a:xfrm>
        </p:spPr>
        <p:txBody>
          <a:bodyPr>
            <a:normAutofit fontScale="92500" lnSpcReduction="20000"/>
          </a:bodyPr>
          <a:lstStyle/>
          <a:p>
            <a:pPr marL="0" indent="0">
              <a:buNone/>
            </a:pPr>
            <a:r>
              <a:rPr lang="en-US" dirty="0"/>
              <a:t>National Committees are the working groups within the Society who work to generate, refine, document and implement policy, programs and procedures.</a:t>
            </a:r>
          </a:p>
          <a:p>
            <a:pPr marL="0" indent="0">
              <a:buNone/>
            </a:pPr>
            <a:endParaRPr lang="en-US" dirty="0"/>
          </a:p>
          <a:p>
            <a:r>
              <a:rPr lang="en-US" dirty="0"/>
              <a:t>There are over 75 National Committees</a:t>
            </a:r>
          </a:p>
          <a:p>
            <a:pPr lvl="1"/>
            <a:r>
              <a:rPr lang="en-US" dirty="0"/>
              <a:t>Administrative  (Executive, Audit, Finance)</a:t>
            </a:r>
          </a:p>
          <a:p>
            <a:pPr lvl="1"/>
            <a:r>
              <a:rPr lang="en-US" dirty="0"/>
              <a:t>Programs (Youth, Partners in Patriotism, Americanism)</a:t>
            </a:r>
          </a:p>
          <a:p>
            <a:pPr lvl="1"/>
            <a:r>
              <a:rPr lang="en-US" dirty="0"/>
              <a:t>Functional (Merchandise, Genealogy)</a:t>
            </a:r>
          </a:p>
          <a:p>
            <a:r>
              <a:rPr lang="en-US" dirty="0"/>
              <a:t>Meet at Leadership Meetings and Congress</a:t>
            </a:r>
          </a:p>
          <a:p>
            <a:r>
              <a:rPr lang="en-US" u="sng" dirty="0"/>
              <a:t>“Any Member can Attend and Provide Input”</a:t>
            </a:r>
          </a:p>
          <a:p>
            <a:r>
              <a:rPr lang="en-US" dirty="0"/>
              <a:t>Voting Members Appointed by PG</a:t>
            </a:r>
          </a:p>
          <a:p>
            <a:pPr marL="0" indent="0">
              <a:buNone/>
            </a:pPr>
            <a:r>
              <a:rPr lang="en-US" dirty="0"/>
              <a:t>		 </a:t>
            </a:r>
            <a:r>
              <a:rPr lang="en-US" u="sng" dirty="0"/>
              <a:t>What Committees Do</a:t>
            </a:r>
          </a:p>
          <a:p>
            <a:r>
              <a:rPr lang="en-US" dirty="0"/>
              <a:t>Determine Need or Receive Requests for Change</a:t>
            </a:r>
          </a:p>
          <a:p>
            <a:pPr lvl="1"/>
            <a:r>
              <a:rPr lang="en-US" dirty="0"/>
              <a:t>From Executive Officers/Trustees/Other Committees </a:t>
            </a:r>
          </a:p>
          <a:p>
            <a:pPr lvl="1"/>
            <a:r>
              <a:rPr lang="en-US" dirty="0"/>
              <a:t>From National Headquarters</a:t>
            </a:r>
          </a:p>
          <a:p>
            <a:pPr lvl="1"/>
            <a:r>
              <a:rPr lang="en-US" dirty="0"/>
              <a:t>From Members/Chapters/State Societies </a:t>
            </a:r>
          </a:p>
          <a:p>
            <a:r>
              <a:rPr lang="en-US" dirty="0"/>
              <a:t>Document and Present for Approval Proposals to Change Policies or Programs </a:t>
            </a:r>
          </a:p>
          <a:p>
            <a:pPr lvl="1"/>
            <a:r>
              <a:rPr lang="en-US" dirty="0"/>
              <a:t>To Executive Officers</a:t>
            </a:r>
          </a:p>
          <a:p>
            <a:pPr lvl="1"/>
            <a:r>
              <a:rPr lang="en-US" dirty="0"/>
              <a:t>To Executive Committee and Trustees</a:t>
            </a:r>
          </a:p>
          <a:p>
            <a:pPr lvl="1"/>
            <a:r>
              <a:rPr lang="en-US" dirty="0"/>
              <a:t>To Other Committees Involved</a:t>
            </a:r>
          </a:p>
          <a:p>
            <a:r>
              <a:rPr lang="en-US" dirty="0"/>
              <a:t>After Approval Implement Changes</a:t>
            </a:r>
          </a:p>
          <a:p>
            <a:pPr lvl="1"/>
            <a:r>
              <a:rPr lang="en-US" dirty="0"/>
              <a:t>Write/Rewrite Forms, Changes to Manuals, Procedures</a:t>
            </a:r>
          </a:p>
          <a:p>
            <a:pPr lvl="1"/>
            <a:r>
              <a:rPr lang="en-US" dirty="0"/>
              <a:t>Design and Request Implementation of Pins or Medals</a:t>
            </a:r>
          </a:p>
          <a:p>
            <a:pPr lvl="1"/>
            <a:r>
              <a:rPr lang="en-US" dirty="0"/>
              <a:t>Distribute Notices of Changes to Societies and Chapters</a:t>
            </a:r>
          </a:p>
          <a:p>
            <a:pPr lvl="1"/>
            <a:r>
              <a:rPr lang="en-US" dirty="0"/>
              <a:t>Monitor Implementation</a:t>
            </a:r>
          </a:p>
          <a:p>
            <a:endParaRPr lang="en-US" dirty="0"/>
          </a:p>
          <a:p>
            <a:pPr marL="342900" lvl="1" indent="0">
              <a:buNone/>
            </a:pPr>
            <a:endParaRPr lang="en-US" dirty="0"/>
          </a:p>
        </p:txBody>
      </p:sp>
    </p:spTree>
    <p:extLst>
      <p:ext uri="{BB962C8B-B14F-4D97-AF65-F5344CB8AC3E}">
        <p14:creationId xmlns:p14="http://schemas.microsoft.com/office/powerpoint/2010/main" val="1825734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7A39-02F6-435A-9E59-E647C1043106}"/>
              </a:ext>
            </a:extLst>
          </p:cNvPr>
          <p:cNvSpPr>
            <a:spLocks noGrp="1"/>
          </p:cNvSpPr>
          <p:nvPr>
            <p:ph type="title"/>
          </p:nvPr>
        </p:nvSpPr>
        <p:spPr/>
        <p:txBody>
          <a:bodyPr/>
          <a:lstStyle/>
          <a:p>
            <a:pPr algn="ctr"/>
            <a:r>
              <a:rPr lang="en-US" dirty="0"/>
              <a:t>PLEDGE AND RECESSIONAL</a:t>
            </a:r>
          </a:p>
        </p:txBody>
      </p:sp>
      <p:sp>
        <p:nvSpPr>
          <p:cNvPr id="3" name="Content Placeholder 2">
            <a:extLst>
              <a:ext uri="{FF2B5EF4-FFF2-40B4-BE49-F238E27FC236}">
                <a16:creationId xmlns:a16="http://schemas.microsoft.com/office/drawing/2014/main" id="{2278C5D4-E946-4098-A07B-AB82ACF04A40}"/>
              </a:ext>
            </a:extLst>
          </p:cNvPr>
          <p:cNvSpPr>
            <a:spLocks noGrp="1"/>
          </p:cNvSpPr>
          <p:nvPr>
            <p:ph idx="1"/>
          </p:nvPr>
        </p:nvSpPr>
        <p:spPr/>
        <p:txBody>
          <a:bodyPr/>
          <a:lstStyle/>
          <a:p>
            <a:r>
              <a:rPr lang="en-US" dirty="0"/>
              <a:t>Pledge</a:t>
            </a:r>
          </a:p>
          <a:p>
            <a:pPr marL="342900" lvl="1" indent="0">
              <a:buNone/>
            </a:pPr>
            <a:r>
              <a:rPr lang="en-US" dirty="0"/>
              <a:t>“We descendants of the heroes of the American Revolution who, by their sacrifices, established the United States of America, reaffirm our faith in the principals of liberty and our Constitutional Republic and solemnly pledge ourselves to defend them against every foe.”</a:t>
            </a:r>
          </a:p>
          <a:p>
            <a:r>
              <a:rPr lang="en-US" dirty="0"/>
              <a:t>Recessional</a:t>
            </a:r>
          </a:p>
          <a:p>
            <a:pPr marL="342900" lvl="1" indent="0">
              <a:buNone/>
            </a:pPr>
            <a:r>
              <a:rPr lang="en-US" dirty="0"/>
              <a:t>“Until we meet again. Let us remember our obligations to our forefathers, who gave us our Constitution, the Bill of Rights, an independent Supreme Court, and a Nation of Free Men.”</a:t>
            </a:r>
          </a:p>
          <a:p>
            <a:r>
              <a:rPr lang="en-US" dirty="0"/>
              <a:t>Protocol</a:t>
            </a:r>
          </a:p>
          <a:p>
            <a:pPr lvl="1"/>
            <a:r>
              <a:rPr lang="en-US" dirty="0"/>
              <a:t>Recited at Opening and Closing of All Meetings</a:t>
            </a:r>
          </a:p>
          <a:p>
            <a:pPr lvl="1"/>
            <a:r>
              <a:rPr lang="en-US" dirty="0"/>
              <a:t>Many new members read.  Hold copy in right hand</a:t>
            </a:r>
          </a:p>
          <a:p>
            <a:pPr lvl="1"/>
            <a:r>
              <a:rPr lang="en-US" dirty="0"/>
              <a:t>NO Hand over Heart</a:t>
            </a:r>
          </a:p>
          <a:p>
            <a:pPr lvl="1"/>
            <a:r>
              <a:rPr lang="en-US" dirty="0"/>
              <a:t>Pledge is to Liberty and Constitution (not to organization)</a:t>
            </a:r>
          </a:p>
          <a:p>
            <a:pPr lvl="1"/>
            <a:r>
              <a:rPr lang="en-US" dirty="0"/>
              <a:t>Anyone Present May Recite </a:t>
            </a:r>
          </a:p>
        </p:txBody>
      </p:sp>
    </p:spTree>
    <p:extLst>
      <p:ext uri="{BB962C8B-B14F-4D97-AF65-F5344CB8AC3E}">
        <p14:creationId xmlns:p14="http://schemas.microsoft.com/office/powerpoint/2010/main" val="3802922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6AAC0-C46A-413F-98C6-920E92C99E8B}"/>
              </a:ext>
            </a:extLst>
          </p:cNvPr>
          <p:cNvSpPr>
            <a:spLocks noGrp="1"/>
          </p:cNvSpPr>
          <p:nvPr>
            <p:ph type="title"/>
          </p:nvPr>
        </p:nvSpPr>
        <p:spPr/>
        <p:txBody>
          <a:bodyPr/>
          <a:lstStyle/>
          <a:p>
            <a:pPr algn="ctr"/>
            <a:r>
              <a:rPr lang="en-US" dirty="0"/>
              <a:t>DUES AND LIFE MEMBERSHIPS</a:t>
            </a:r>
          </a:p>
        </p:txBody>
      </p:sp>
      <p:sp>
        <p:nvSpPr>
          <p:cNvPr id="3" name="Content Placeholder 2">
            <a:extLst>
              <a:ext uri="{FF2B5EF4-FFF2-40B4-BE49-F238E27FC236}">
                <a16:creationId xmlns:a16="http://schemas.microsoft.com/office/drawing/2014/main" id="{9E844C76-9F3B-4B76-8E06-0AA872FDC3A7}"/>
              </a:ext>
            </a:extLst>
          </p:cNvPr>
          <p:cNvSpPr>
            <a:spLocks noGrp="1"/>
          </p:cNvSpPr>
          <p:nvPr>
            <p:ph idx="1"/>
          </p:nvPr>
        </p:nvSpPr>
        <p:spPr/>
        <p:txBody>
          <a:bodyPr>
            <a:normAutofit fontScale="92500" lnSpcReduction="10000"/>
          </a:bodyPr>
          <a:lstStyle/>
          <a:p>
            <a:r>
              <a:rPr lang="en-US" dirty="0"/>
              <a:t>Dues Collected Fall of Each Year by our Chapter </a:t>
            </a:r>
            <a:r>
              <a:rPr lang="en-US" dirty="0" err="1">
                <a:solidFill>
                  <a:srgbClr val="0070C0"/>
                </a:solidFill>
              </a:rPr>
              <a:t>OfficerTitle</a:t>
            </a:r>
            <a:r>
              <a:rPr lang="en-US" dirty="0">
                <a:solidFill>
                  <a:srgbClr val="0070C0"/>
                </a:solidFill>
              </a:rPr>
              <a:t> </a:t>
            </a:r>
            <a:r>
              <a:rPr lang="en-US" dirty="0" err="1">
                <a:solidFill>
                  <a:srgbClr val="0070C0"/>
                </a:solidFill>
              </a:rPr>
              <a:t>OfficerName</a:t>
            </a:r>
            <a:endParaRPr lang="en-US" dirty="0">
              <a:solidFill>
                <a:srgbClr val="0070C0"/>
              </a:solidFill>
            </a:endParaRPr>
          </a:p>
          <a:p>
            <a:pPr lvl="1"/>
            <a:r>
              <a:rPr lang="en-US" dirty="0"/>
              <a:t>$35 National</a:t>
            </a:r>
          </a:p>
          <a:p>
            <a:pPr lvl="1"/>
            <a:r>
              <a:rPr lang="en-US" dirty="0"/>
              <a:t>$</a:t>
            </a:r>
            <a:r>
              <a:rPr lang="en-US" dirty="0">
                <a:solidFill>
                  <a:srgbClr val="0070C0"/>
                </a:solidFill>
              </a:rPr>
              <a:t>XX</a:t>
            </a:r>
            <a:r>
              <a:rPr lang="en-US" dirty="0"/>
              <a:t> State</a:t>
            </a:r>
          </a:p>
          <a:p>
            <a:pPr lvl="1"/>
            <a:r>
              <a:rPr lang="en-US" dirty="0"/>
              <a:t>$</a:t>
            </a:r>
            <a:r>
              <a:rPr lang="en-US" dirty="0">
                <a:solidFill>
                  <a:srgbClr val="0070C0"/>
                </a:solidFill>
              </a:rPr>
              <a:t>XX</a:t>
            </a:r>
            <a:r>
              <a:rPr lang="en-US" dirty="0"/>
              <a:t> Chapter</a:t>
            </a:r>
          </a:p>
          <a:p>
            <a:pPr lvl="1"/>
            <a:r>
              <a:rPr lang="en-US" dirty="0"/>
              <a:t>$</a:t>
            </a:r>
            <a:r>
              <a:rPr lang="en-US" dirty="0">
                <a:solidFill>
                  <a:srgbClr val="0070C0"/>
                </a:solidFill>
              </a:rPr>
              <a:t>XX</a:t>
            </a:r>
            <a:r>
              <a:rPr lang="en-US" dirty="0"/>
              <a:t> Junior</a:t>
            </a:r>
          </a:p>
          <a:p>
            <a:r>
              <a:rPr lang="en-US" dirty="0"/>
              <a:t>Dues Due to Chapter by </a:t>
            </a:r>
            <a:r>
              <a:rPr lang="en-US" dirty="0">
                <a:solidFill>
                  <a:srgbClr val="0070C0"/>
                </a:solidFill>
              </a:rPr>
              <a:t>December 31 </a:t>
            </a:r>
            <a:r>
              <a:rPr lang="en-US" dirty="0"/>
              <a:t>of Each Year</a:t>
            </a:r>
          </a:p>
          <a:p>
            <a:pPr lvl="1"/>
            <a:r>
              <a:rPr lang="en-US" dirty="0"/>
              <a:t>Non Payment of Dues – Member Dropped</a:t>
            </a:r>
          </a:p>
          <a:p>
            <a:pPr lvl="1"/>
            <a:r>
              <a:rPr lang="en-US" dirty="0"/>
              <a:t>Reinstatement Upon Payment of Dues</a:t>
            </a:r>
          </a:p>
          <a:p>
            <a:pPr lvl="1"/>
            <a:r>
              <a:rPr lang="en-US" dirty="0">
                <a:solidFill>
                  <a:srgbClr val="0070C0"/>
                </a:solidFill>
              </a:rPr>
              <a:t>Charges for Reinstatement</a:t>
            </a:r>
          </a:p>
          <a:p>
            <a:pPr lvl="2"/>
            <a:r>
              <a:rPr lang="en-US" dirty="0">
                <a:solidFill>
                  <a:srgbClr val="0070C0"/>
                </a:solidFill>
              </a:rPr>
              <a:t>State $XX</a:t>
            </a:r>
          </a:p>
          <a:p>
            <a:pPr lvl="2"/>
            <a:r>
              <a:rPr lang="en-US" dirty="0">
                <a:solidFill>
                  <a:srgbClr val="0070C0"/>
                </a:solidFill>
              </a:rPr>
              <a:t>Chapter $XX</a:t>
            </a:r>
          </a:p>
          <a:p>
            <a:r>
              <a:rPr lang="en-US" dirty="0">
                <a:solidFill>
                  <a:srgbClr val="0070C0"/>
                </a:solidFill>
              </a:rPr>
              <a:t>National Life Program</a:t>
            </a:r>
          </a:p>
          <a:p>
            <a:pPr lvl="1"/>
            <a:r>
              <a:rPr lang="en-US" dirty="0">
                <a:solidFill>
                  <a:srgbClr val="0070C0"/>
                </a:solidFill>
              </a:rPr>
              <a:t>Covers only National Dues</a:t>
            </a:r>
          </a:p>
          <a:p>
            <a:pPr lvl="1"/>
            <a:r>
              <a:rPr lang="en-US" dirty="0"/>
              <a:t>See National Website for Details</a:t>
            </a:r>
          </a:p>
          <a:p>
            <a:r>
              <a:rPr lang="en-US" dirty="0" err="1">
                <a:solidFill>
                  <a:srgbClr val="0070C0"/>
                </a:solidFill>
              </a:rPr>
              <a:t>StateName</a:t>
            </a:r>
            <a:r>
              <a:rPr lang="en-US" dirty="0">
                <a:solidFill>
                  <a:srgbClr val="0070C0"/>
                </a:solidFill>
              </a:rPr>
              <a:t> Society Offers Life Program</a:t>
            </a:r>
          </a:p>
          <a:p>
            <a:pPr lvl="1"/>
            <a:r>
              <a:rPr lang="en-US" dirty="0">
                <a:solidFill>
                  <a:srgbClr val="0070C0"/>
                </a:solidFill>
              </a:rPr>
              <a:t>Covers National and State Dues Only</a:t>
            </a:r>
          </a:p>
          <a:p>
            <a:pPr lvl="1"/>
            <a:r>
              <a:rPr lang="en-US" dirty="0">
                <a:solidFill>
                  <a:srgbClr val="0070C0"/>
                </a:solidFill>
              </a:rPr>
              <a:t>See </a:t>
            </a:r>
            <a:r>
              <a:rPr lang="en-US" dirty="0">
                <a:solidFill>
                  <a:srgbClr val="0070C0"/>
                </a:solidFill>
                <a:hlinkClick r:id="rId2"/>
              </a:rPr>
              <a:t>www.statewebsite.org</a:t>
            </a:r>
            <a:r>
              <a:rPr lang="en-US" dirty="0">
                <a:solidFill>
                  <a:srgbClr val="0070C0"/>
                </a:solidFill>
              </a:rPr>
              <a:t> for details</a:t>
            </a:r>
          </a:p>
          <a:p>
            <a:r>
              <a:rPr lang="en-US" dirty="0" err="1">
                <a:solidFill>
                  <a:srgbClr val="0070C0"/>
                </a:solidFill>
              </a:rPr>
              <a:t>ChapterName</a:t>
            </a:r>
            <a:r>
              <a:rPr lang="en-US" dirty="0">
                <a:solidFill>
                  <a:srgbClr val="0070C0"/>
                </a:solidFill>
              </a:rPr>
              <a:t> Chapter Offers Life Program</a:t>
            </a:r>
          </a:p>
          <a:p>
            <a:pPr lvl="1"/>
            <a:r>
              <a:rPr lang="en-US" dirty="0">
                <a:solidFill>
                  <a:srgbClr val="0070C0"/>
                </a:solidFill>
              </a:rPr>
              <a:t>Covers Chapter, State and National Dues</a:t>
            </a:r>
          </a:p>
          <a:p>
            <a:pPr lvl="1"/>
            <a:r>
              <a:rPr lang="en-US" dirty="0">
                <a:solidFill>
                  <a:srgbClr val="0070C0"/>
                </a:solidFill>
              </a:rPr>
              <a:t>See </a:t>
            </a:r>
            <a:r>
              <a:rPr lang="en-US" dirty="0">
                <a:solidFill>
                  <a:srgbClr val="0070C0"/>
                </a:solidFill>
                <a:hlinkClick r:id="rId3"/>
              </a:rPr>
              <a:t>www.chapgerwebsite.org</a:t>
            </a:r>
            <a:r>
              <a:rPr lang="en-US" dirty="0">
                <a:solidFill>
                  <a:srgbClr val="0070C0"/>
                </a:solidFill>
              </a:rPr>
              <a:t> for details</a:t>
            </a:r>
          </a:p>
          <a:p>
            <a:pPr marL="0" indent="0">
              <a:buNone/>
            </a:pPr>
            <a:endParaRPr lang="en-US" dirty="0"/>
          </a:p>
          <a:p>
            <a:pPr marL="342900" lvl="1" indent="0">
              <a:buNone/>
            </a:pPr>
            <a:endParaRPr lang="en-US" dirty="0">
              <a:solidFill>
                <a:srgbClr val="0070C0"/>
              </a:solidFill>
            </a:endParaRPr>
          </a:p>
          <a:p>
            <a:pPr lvl="1"/>
            <a:endParaRPr lang="en-US" dirty="0"/>
          </a:p>
        </p:txBody>
      </p:sp>
    </p:spTree>
    <p:extLst>
      <p:ext uri="{BB962C8B-B14F-4D97-AF65-F5344CB8AC3E}">
        <p14:creationId xmlns:p14="http://schemas.microsoft.com/office/powerpoint/2010/main" val="779380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AWARDS</a:t>
            </a:r>
            <a:br>
              <a:rPr lang="en-US" dirty="0"/>
            </a:br>
            <a:r>
              <a:rPr lang="en-US" dirty="0"/>
              <a:t>MEDALS, PINS, CERTIFICATES</a:t>
            </a:r>
          </a:p>
        </p:txBody>
      </p:sp>
      <p:sp>
        <p:nvSpPr>
          <p:cNvPr id="3" name="Content Placeholder 2"/>
          <p:cNvSpPr>
            <a:spLocks noGrp="1"/>
          </p:cNvSpPr>
          <p:nvPr>
            <p:ph idx="1"/>
          </p:nvPr>
        </p:nvSpPr>
        <p:spPr>
          <a:xfrm>
            <a:off x="471488" y="2254253"/>
            <a:ext cx="5915025" cy="6635104"/>
          </a:xfrm>
        </p:spPr>
        <p:txBody>
          <a:bodyPr/>
          <a:lstStyle/>
          <a:p>
            <a:pPr marL="0" indent="0" algn="ctr">
              <a:buNone/>
            </a:pPr>
            <a:r>
              <a:rPr lang="en-US" dirty="0"/>
              <a:t>Awards are a Testament to Personal Achievement of the SAR Objectives – Ware Them Proudly</a:t>
            </a:r>
          </a:p>
          <a:p>
            <a:r>
              <a:rPr lang="en-US" dirty="0"/>
              <a:t>Opportunity of Rewards for Service</a:t>
            </a:r>
          </a:p>
          <a:p>
            <a:pPr lvl="1"/>
            <a:r>
              <a:rPr lang="en-US" dirty="0"/>
              <a:t>Typically Worn to SAR, DAR, C.A.R. Meetings</a:t>
            </a:r>
          </a:p>
          <a:p>
            <a:r>
              <a:rPr lang="en-US" dirty="0"/>
              <a:t>Medals, Pins and Certificates Awarded</a:t>
            </a:r>
          </a:p>
          <a:p>
            <a:pPr lvl="1"/>
            <a:r>
              <a:rPr lang="en-US" dirty="0"/>
              <a:t>For Participation/Support in Chapter, State and National Organizations</a:t>
            </a:r>
          </a:p>
          <a:p>
            <a:pPr lvl="1"/>
            <a:r>
              <a:rPr lang="en-US" dirty="0"/>
              <a:t>For Achieving Specific Program Goals</a:t>
            </a:r>
          </a:p>
          <a:p>
            <a:pPr lvl="1"/>
            <a:r>
              <a:rPr lang="en-US" dirty="0"/>
              <a:t>For Community Service – Member and Non-Member</a:t>
            </a:r>
          </a:p>
          <a:p>
            <a:pPr lvl="1"/>
            <a:r>
              <a:rPr lang="en-US" dirty="0"/>
              <a:t>For Donations made to Fundraising Programs</a:t>
            </a:r>
          </a:p>
          <a:p>
            <a:r>
              <a:rPr lang="en-US" dirty="0"/>
              <a:t>Medals and Pins are Worn</a:t>
            </a:r>
          </a:p>
          <a:p>
            <a:pPr lvl="1"/>
            <a:r>
              <a:rPr lang="en-US" dirty="0"/>
              <a:t>On Blazer</a:t>
            </a:r>
          </a:p>
          <a:p>
            <a:pPr lvl="1"/>
            <a:r>
              <a:rPr lang="en-US" dirty="0"/>
              <a:t>On Formal Attire</a:t>
            </a:r>
          </a:p>
          <a:p>
            <a:r>
              <a:rPr lang="en-US" dirty="0"/>
              <a:t>Neck Ribbons</a:t>
            </a:r>
          </a:p>
          <a:p>
            <a:pPr lvl="1"/>
            <a:r>
              <a:rPr lang="en-US" dirty="0"/>
              <a:t>Worn by Current and Past Presidents, National Officers, Trustees</a:t>
            </a:r>
          </a:p>
          <a:p>
            <a:pPr lvl="1"/>
            <a:r>
              <a:rPr lang="en-US" dirty="0"/>
              <a:t>Past President Pins and Supplemental Patriot Stars can be Worn on Ribbon.</a:t>
            </a:r>
          </a:p>
          <a:p>
            <a:r>
              <a:rPr lang="en-US" dirty="0"/>
              <a:t>Protocols for Wearing Listed In National Handbook</a:t>
            </a:r>
          </a:p>
          <a:p>
            <a:r>
              <a:rPr lang="en-US" dirty="0"/>
              <a:t>See Workbook Appendix B for Beginning Medals</a:t>
            </a:r>
          </a:p>
          <a:p>
            <a:pPr lvl="1"/>
            <a:endParaRPr lang="en-US" dirty="0"/>
          </a:p>
          <a:p>
            <a:pPr lvl="1"/>
            <a:endParaRPr lang="en-US" dirty="0"/>
          </a:p>
        </p:txBody>
      </p:sp>
    </p:spTree>
    <p:extLst>
      <p:ext uri="{BB962C8B-B14F-4D97-AF65-F5344CB8AC3E}">
        <p14:creationId xmlns:p14="http://schemas.microsoft.com/office/powerpoint/2010/main" val="632986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7"/>
            <a:ext cx="5915025" cy="624334"/>
          </a:xfrm>
        </p:spPr>
        <p:txBody>
          <a:bodyPr/>
          <a:lstStyle/>
          <a:p>
            <a:pPr algn="ctr"/>
            <a:r>
              <a:rPr lang="en-US" dirty="0"/>
              <a:t>Fundraising</a:t>
            </a:r>
          </a:p>
        </p:txBody>
      </p:sp>
      <p:sp>
        <p:nvSpPr>
          <p:cNvPr id="3" name="Content Placeholder 2"/>
          <p:cNvSpPr>
            <a:spLocks noGrp="1"/>
          </p:cNvSpPr>
          <p:nvPr>
            <p:ph idx="1"/>
          </p:nvPr>
        </p:nvSpPr>
        <p:spPr>
          <a:xfrm>
            <a:off x="471488" y="1111172"/>
            <a:ext cx="5915025" cy="7124780"/>
          </a:xfrm>
        </p:spPr>
        <p:txBody>
          <a:bodyPr>
            <a:normAutofit/>
          </a:bodyPr>
          <a:lstStyle/>
          <a:p>
            <a:pPr marL="342900" lvl="1" indent="0">
              <a:buNone/>
            </a:pPr>
            <a:r>
              <a:rPr lang="en-US" dirty="0"/>
              <a:t>National </a:t>
            </a:r>
            <a:r>
              <a:rPr lang="en-US" dirty="0" err="1"/>
              <a:t>Society,</a:t>
            </a:r>
            <a:r>
              <a:rPr lang="en-US" dirty="0" err="1">
                <a:solidFill>
                  <a:srgbClr val="0070C0"/>
                </a:solidFill>
              </a:rPr>
              <a:t>StateName</a:t>
            </a:r>
            <a:r>
              <a:rPr lang="en-US" dirty="0">
                <a:solidFill>
                  <a:srgbClr val="0070C0"/>
                </a:solidFill>
              </a:rPr>
              <a:t> Society and </a:t>
            </a:r>
            <a:r>
              <a:rPr lang="en-US" dirty="0" err="1">
                <a:solidFill>
                  <a:srgbClr val="0070C0"/>
                </a:solidFill>
              </a:rPr>
              <a:t>ChapterName</a:t>
            </a:r>
            <a:r>
              <a:rPr lang="en-US" dirty="0">
                <a:solidFill>
                  <a:srgbClr val="0070C0"/>
                </a:solidFill>
              </a:rPr>
              <a:t> Chapter </a:t>
            </a:r>
            <a:r>
              <a:rPr lang="en-US" dirty="0"/>
              <a:t>offer Worthwhile Fundraising Programs Benefiting Patriotic, Educational and Historical Programs</a:t>
            </a:r>
          </a:p>
          <a:p>
            <a:pPr marL="342900" lvl="1" indent="0" algn="ctr">
              <a:buNone/>
            </a:pPr>
            <a:endParaRPr lang="en-US" dirty="0"/>
          </a:p>
          <a:p>
            <a:pPr marL="342900" lvl="1" indent="0" algn="ctr">
              <a:buNone/>
            </a:pPr>
            <a:r>
              <a:rPr lang="en-US" dirty="0"/>
              <a:t>National Fundraising (A few are</a:t>
            </a:r>
            <a:r>
              <a:rPr lang="en-US" dirty="0">
                <a:sym typeface="Wingdings" panose="05000000000000000000" pitchFamily="2" charset="2"/>
              </a:rPr>
              <a:t>)</a:t>
            </a:r>
            <a:endParaRPr lang="en-US" dirty="0"/>
          </a:p>
          <a:p>
            <a:pPr lvl="0"/>
            <a:r>
              <a:rPr lang="en-US" u="sng" dirty="0"/>
              <a:t>SAR Education Center and Museum </a:t>
            </a:r>
            <a:r>
              <a:rPr lang="en-US" sz="1500" i="1" dirty="0"/>
              <a:t>Supports the Completion of an Education Center and Museum-Includes Interactive Educational Galleries</a:t>
            </a:r>
          </a:p>
          <a:p>
            <a:r>
              <a:rPr lang="en-US" sz="2000" u="sng" dirty="0"/>
              <a:t>George Washington Endowment Fund </a:t>
            </a:r>
            <a:r>
              <a:rPr lang="en-US" sz="1600" i="1" dirty="0"/>
              <a:t>Provides Funding of Principal to an Endowment, Income Only Supports Worthy SAR Objectives Projects </a:t>
            </a:r>
            <a:endParaRPr lang="en-US" sz="1600" dirty="0"/>
          </a:p>
          <a:p>
            <a:pPr lvl="0"/>
            <a:r>
              <a:rPr lang="en-US" u="sng" dirty="0"/>
              <a:t>Friends of the Library </a:t>
            </a:r>
            <a:r>
              <a:rPr lang="en-US" sz="1500" i="1" dirty="0"/>
              <a:t>60% of Donation Untouchable Endowment, 40% Plus Endowment Interest Used for Special Programs and Operating Expenses </a:t>
            </a:r>
            <a:endParaRPr lang="en-US" sz="1500" dirty="0"/>
          </a:p>
          <a:p>
            <a:pPr lvl="0"/>
            <a:r>
              <a:rPr lang="en-US" u="sng" dirty="0"/>
              <a:t>Council on Youth Awards </a:t>
            </a:r>
            <a:r>
              <a:rPr lang="en-US" sz="1400" i="1" dirty="0"/>
              <a:t>Donations to any of the Youth Contests supports program expenses and contest awards for that contest</a:t>
            </a:r>
            <a:endParaRPr lang="en-US" sz="1400" dirty="0"/>
          </a:p>
          <a:p>
            <a:pPr marL="0" indent="0" algn="ctr">
              <a:buNone/>
            </a:pPr>
            <a:endParaRPr lang="en-US" sz="1800" dirty="0">
              <a:solidFill>
                <a:srgbClr val="0070C0"/>
              </a:solidFill>
            </a:endParaRPr>
          </a:p>
          <a:p>
            <a:pPr marL="0" indent="0" algn="ctr">
              <a:buNone/>
            </a:pPr>
            <a:r>
              <a:rPr lang="en-US" sz="1800" dirty="0" err="1">
                <a:solidFill>
                  <a:srgbClr val="0070C0"/>
                </a:solidFill>
              </a:rPr>
              <a:t>StateName</a:t>
            </a:r>
            <a:r>
              <a:rPr lang="en-US" sz="1800" dirty="0"/>
              <a:t> Society Fundraising</a:t>
            </a:r>
          </a:p>
          <a:p>
            <a:r>
              <a:rPr lang="en-US" dirty="0">
                <a:solidFill>
                  <a:srgbClr val="0070C0"/>
                </a:solidFill>
              </a:rPr>
              <a:t>Place One or Two Key State Society Fundraising Projects Here</a:t>
            </a:r>
          </a:p>
          <a:p>
            <a:pPr marL="0" indent="0" algn="ctr">
              <a:buNone/>
            </a:pPr>
            <a:endParaRPr lang="en-US" sz="1800" dirty="0">
              <a:solidFill>
                <a:srgbClr val="0070C0"/>
              </a:solidFill>
            </a:endParaRPr>
          </a:p>
          <a:p>
            <a:pPr marL="0" indent="0" algn="ctr">
              <a:buNone/>
            </a:pPr>
            <a:r>
              <a:rPr lang="en-US" sz="1800" dirty="0" err="1">
                <a:solidFill>
                  <a:srgbClr val="0070C0"/>
                </a:solidFill>
              </a:rPr>
              <a:t>ChapterName</a:t>
            </a:r>
            <a:r>
              <a:rPr lang="en-US" sz="1800" dirty="0">
                <a:solidFill>
                  <a:srgbClr val="0070C0"/>
                </a:solidFill>
              </a:rPr>
              <a:t> Chapter Fundraising</a:t>
            </a:r>
          </a:p>
          <a:p>
            <a:r>
              <a:rPr lang="en-US" dirty="0">
                <a:solidFill>
                  <a:srgbClr val="0070C0"/>
                </a:solidFill>
              </a:rPr>
              <a:t>Place A Key Chapter Fundraising Project Here</a:t>
            </a:r>
          </a:p>
          <a:p>
            <a:pPr marL="342900" lvl="1" indent="0" algn="ctr">
              <a:buNone/>
            </a:pPr>
            <a:endParaRPr lang="en-US" dirty="0">
              <a:solidFill>
                <a:srgbClr val="0070C0"/>
              </a:solidFill>
            </a:endParaRPr>
          </a:p>
        </p:txBody>
      </p:sp>
    </p:spTree>
    <p:extLst>
      <p:ext uri="{BB962C8B-B14F-4D97-AF65-F5344CB8AC3E}">
        <p14:creationId xmlns:p14="http://schemas.microsoft.com/office/powerpoint/2010/main" val="288167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7"/>
            <a:ext cx="5915025" cy="1203068"/>
          </a:xfrm>
        </p:spPr>
        <p:txBody>
          <a:bodyPr/>
          <a:lstStyle/>
          <a:p>
            <a:pPr algn="ctr"/>
            <a:r>
              <a:rPr lang="en-US" dirty="0"/>
              <a:t>Color Guard</a:t>
            </a:r>
          </a:p>
        </p:txBody>
      </p:sp>
      <p:sp>
        <p:nvSpPr>
          <p:cNvPr id="3" name="Content Placeholder 2"/>
          <p:cNvSpPr>
            <a:spLocks noGrp="1"/>
          </p:cNvSpPr>
          <p:nvPr>
            <p:ph idx="1"/>
          </p:nvPr>
        </p:nvSpPr>
        <p:spPr>
          <a:xfrm>
            <a:off x="471488" y="1689905"/>
            <a:ext cx="5915025" cy="6546046"/>
          </a:xfrm>
        </p:spPr>
        <p:txBody>
          <a:bodyPr>
            <a:normAutofit lnSpcReduction="10000"/>
          </a:bodyPr>
          <a:lstStyle/>
          <a:p>
            <a:r>
              <a:rPr lang="en-US" dirty="0"/>
              <a:t>The Color Guard brings color and bearing to our celebrations, both public and private</a:t>
            </a:r>
          </a:p>
          <a:p>
            <a:pPr lvl="1"/>
            <a:r>
              <a:rPr lang="en-US" dirty="0"/>
              <a:t>Attracts the attention of the general public to our activities </a:t>
            </a:r>
          </a:p>
          <a:p>
            <a:pPr lvl="1"/>
            <a:r>
              <a:rPr lang="en-US" dirty="0"/>
              <a:t>Used for ceremonies and to open and close meetings</a:t>
            </a:r>
          </a:p>
          <a:p>
            <a:pPr lvl="1"/>
            <a:r>
              <a:rPr lang="en-US" dirty="0"/>
              <a:t>Participate in parades, memorial services and grave markings. </a:t>
            </a:r>
          </a:p>
          <a:p>
            <a:pPr lvl="1"/>
            <a:r>
              <a:rPr lang="en-US" dirty="0"/>
              <a:t>They bring favorable publicity with</a:t>
            </a:r>
          </a:p>
          <a:p>
            <a:pPr lvl="2"/>
            <a:r>
              <a:rPr lang="en-US" dirty="0"/>
              <a:t>Colorful flags</a:t>
            </a:r>
          </a:p>
          <a:p>
            <a:pPr lvl="2"/>
            <a:r>
              <a:rPr lang="en-US" dirty="0"/>
              <a:t>Attractive uniforms</a:t>
            </a:r>
          </a:p>
          <a:p>
            <a:pPr lvl="2"/>
            <a:r>
              <a:rPr lang="en-US" dirty="0"/>
              <a:t>Colonial style music.</a:t>
            </a:r>
          </a:p>
          <a:p>
            <a:pPr lvl="2"/>
            <a:r>
              <a:rPr lang="en-US" dirty="0"/>
              <a:t>Demonstrations and Displays</a:t>
            </a:r>
          </a:p>
          <a:p>
            <a:pPr lvl="2"/>
            <a:r>
              <a:rPr lang="en-US" dirty="0"/>
              <a:t>Education in Schools</a:t>
            </a:r>
          </a:p>
          <a:p>
            <a:r>
              <a:rPr lang="en-US" dirty="0"/>
              <a:t>Need Uniform or Militia Clothing to Participate</a:t>
            </a:r>
          </a:p>
          <a:p>
            <a:r>
              <a:rPr lang="en-US" dirty="0"/>
              <a:t>Chapter Color Guard – Participates in Local Events</a:t>
            </a:r>
          </a:p>
          <a:p>
            <a:r>
              <a:rPr lang="en-US" dirty="0"/>
              <a:t>State Color Guard - Participates in State Events</a:t>
            </a:r>
          </a:p>
          <a:p>
            <a:pPr lvl="1"/>
            <a:r>
              <a:rPr lang="en-US" dirty="0"/>
              <a:t>State Color </a:t>
            </a:r>
            <a:r>
              <a:rPr lang="en-US" dirty="0" err="1"/>
              <a:t>GuardMade</a:t>
            </a:r>
            <a:r>
              <a:rPr lang="en-US" dirty="0"/>
              <a:t> up of Chapter Color Guard Members</a:t>
            </a:r>
          </a:p>
          <a:p>
            <a:r>
              <a:rPr lang="en-US" dirty="0"/>
              <a:t>National Color Guard – Participates in National Events</a:t>
            </a:r>
          </a:p>
          <a:p>
            <a:pPr lvl="1"/>
            <a:r>
              <a:rPr lang="en-US" dirty="0"/>
              <a:t>National Color Guard Made of Chapter Color Guard Members</a:t>
            </a:r>
          </a:p>
          <a:p>
            <a:pPr marL="342900" lvl="1" indent="0">
              <a:buNone/>
            </a:pPr>
            <a:endParaRPr lang="en-US" dirty="0"/>
          </a:p>
        </p:txBody>
      </p:sp>
    </p:spTree>
    <p:extLst>
      <p:ext uri="{BB962C8B-B14F-4D97-AF65-F5344CB8AC3E}">
        <p14:creationId xmlns:p14="http://schemas.microsoft.com/office/powerpoint/2010/main" val="317085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Associated Organizations</a:t>
            </a:r>
          </a:p>
        </p:txBody>
      </p:sp>
      <p:sp>
        <p:nvSpPr>
          <p:cNvPr id="3" name="Content Placeholder 2"/>
          <p:cNvSpPr>
            <a:spLocks noGrp="1"/>
          </p:cNvSpPr>
          <p:nvPr>
            <p:ph idx="1"/>
          </p:nvPr>
        </p:nvSpPr>
        <p:spPr/>
        <p:txBody>
          <a:bodyPr/>
          <a:lstStyle/>
          <a:p>
            <a:r>
              <a:rPr lang="en-US" dirty="0"/>
              <a:t>DAR-Daughters of American Revolution</a:t>
            </a:r>
          </a:p>
          <a:p>
            <a:pPr lvl="1"/>
            <a:r>
              <a:rPr lang="en-US" dirty="0"/>
              <a:t>Our Partners with the Same Objectives</a:t>
            </a:r>
          </a:p>
          <a:p>
            <a:pPr marL="0" indent="0">
              <a:buNone/>
            </a:pPr>
            <a:endParaRPr lang="en-US" dirty="0"/>
          </a:p>
          <a:p>
            <a:r>
              <a:rPr lang="en-US" dirty="0"/>
              <a:t>C.A.R. - Children of the American Revolution</a:t>
            </a:r>
          </a:p>
          <a:p>
            <a:pPr lvl="1"/>
            <a:r>
              <a:rPr lang="en-US" dirty="0"/>
              <a:t>Our Youth Partners with Same Objectives</a:t>
            </a:r>
          </a:p>
          <a:p>
            <a:pPr lvl="1"/>
            <a:r>
              <a:rPr lang="en-US" dirty="0"/>
              <a:t>DAR Does not have Junior Program</a:t>
            </a:r>
          </a:p>
          <a:p>
            <a:pPr lvl="1"/>
            <a:r>
              <a:rPr lang="en-US" dirty="0"/>
              <a:t>Focus on Youth with Senior Advisor Members</a:t>
            </a:r>
          </a:p>
          <a:p>
            <a:pPr marL="0" indent="0">
              <a:buNone/>
            </a:pPr>
            <a:endParaRPr lang="en-US" dirty="0"/>
          </a:p>
          <a:p>
            <a:r>
              <a:rPr lang="en-US" dirty="0"/>
              <a:t>Ladies Aux-Wives, Daughters, Female Relatives of Compatriots</a:t>
            </a:r>
          </a:p>
          <a:p>
            <a:pPr lvl="1"/>
            <a:r>
              <a:rPr lang="en-US" dirty="0"/>
              <a:t>Organized at National, State and Chapter Levels</a:t>
            </a:r>
          </a:p>
          <a:p>
            <a:pPr lvl="1"/>
            <a:r>
              <a:rPr lang="en-US" dirty="0"/>
              <a:t>Supports Programs of SAR</a:t>
            </a:r>
          </a:p>
        </p:txBody>
      </p:sp>
    </p:spTree>
    <p:extLst>
      <p:ext uri="{BB962C8B-B14F-4D97-AF65-F5344CB8AC3E}">
        <p14:creationId xmlns:p14="http://schemas.microsoft.com/office/powerpoint/2010/main" val="3607200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VPG’s and the</a:t>
            </a:r>
            <a:br>
              <a:rPr lang="en-US" dirty="0"/>
            </a:br>
            <a:r>
              <a:rPr lang="en-US" dirty="0" err="1">
                <a:solidFill>
                  <a:srgbClr val="0070C0"/>
                </a:solidFill>
              </a:rPr>
              <a:t>DistrictName</a:t>
            </a:r>
            <a:r>
              <a:rPr lang="en-US" dirty="0"/>
              <a:t> District</a:t>
            </a:r>
          </a:p>
        </p:txBody>
      </p:sp>
      <p:sp>
        <p:nvSpPr>
          <p:cNvPr id="3" name="Content Placeholder 2"/>
          <p:cNvSpPr>
            <a:spLocks noGrp="1"/>
          </p:cNvSpPr>
          <p:nvPr>
            <p:ph idx="1"/>
          </p:nvPr>
        </p:nvSpPr>
        <p:spPr>
          <a:xfrm>
            <a:off x="471488" y="2434167"/>
            <a:ext cx="5915025" cy="6185726"/>
          </a:xfrm>
        </p:spPr>
        <p:txBody>
          <a:bodyPr>
            <a:normAutofit/>
          </a:bodyPr>
          <a:lstStyle/>
          <a:p>
            <a:r>
              <a:rPr lang="en-US" dirty="0"/>
              <a:t>Vice Presidents General (VPG)</a:t>
            </a:r>
          </a:p>
          <a:p>
            <a:pPr lvl="1"/>
            <a:r>
              <a:rPr lang="en-US" dirty="0"/>
              <a:t>Report to President General (PG)</a:t>
            </a:r>
          </a:p>
          <a:p>
            <a:pPr lvl="1"/>
            <a:r>
              <a:rPr lang="en-US" dirty="0"/>
              <a:t>Nominated by State – Elected at National Congress</a:t>
            </a:r>
          </a:p>
          <a:p>
            <a:pPr lvl="1"/>
            <a:r>
              <a:rPr lang="en-US" dirty="0"/>
              <a:t>Represent Three or Four States</a:t>
            </a:r>
          </a:p>
          <a:p>
            <a:pPr lvl="1"/>
            <a:r>
              <a:rPr lang="en-US" dirty="0"/>
              <a:t>17 VPG’S in US</a:t>
            </a:r>
          </a:p>
          <a:p>
            <a:pPr lvl="1"/>
            <a:r>
              <a:rPr lang="en-US" dirty="0"/>
              <a:t>2 International VPG’s</a:t>
            </a:r>
          </a:p>
          <a:p>
            <a:r>
              <a:rPr lang="en-US" dirty="0" err="1">
                <a:solidFill>
                  <a:srgbClr val="0070C0"/>
                </a:solidFill>
              </a:rPr>
              <a:t>StateName</a:t>
            </a:r>
            <a:r>
              <a:rPr lang="en-US" dirty="0"/>
              <a:t> Society is Part of </a:t>
            </a:r>
            <a:r>
              <a:rPr lang="en-US" dirty="0" err="1">
                <a:solidFill>
                  <a:srgbClr val="0070C0"/>
                </a:solidFill>
              </a:rPr>
              <a:t>DistrictName</a:t>
            </a:r>
            <a:r>
              <a:rPr lang="en-US" dirty="0"/>
              <a:t> District</a:t>
            </a:r>
          </a:p>
          <a:p>
            <a:pPr lvl="1"/>
            <a:r>
              <a:rPr lang="en-US" dirty="0"/>
              <a:t>States in District are:</a:t>
            </a:r>
          </a:p>
          <a:p>
            <a:pPr lvl="2"/>
            <a:r>
              <a:rPr lang="en-US" dirty="0">
                <a:solidFill>
                  <a:srgbClr val="0070C0"/>
                </a:solidFill>
              </a:rPr>
              <a:t>State 1</a:t>
            </a:r>
          </a:p>
          <a:p>
            <a:pPr lvl="2"/>
            <a:r>
              <a:rPr lang="en-US" dirty="0">
                <a:solidFill>
                  <a:srgbClr val="0070C0"/>
                </a:solidFill>
              </a:rPr>
              <a:t>State 2</a:t>
            </a:r>
          </a:p>
          <a:p>
            <a:pPr lvl="2"/>
            <a:r>
              <a:rPr lang="en-US" dirty="0">
                <a:solidFill>
                  <a:srgbClr val="0070C0"/>
                </a:solidFill>
              </a:rPr>
              <a:t>State 3</a:t>
            </a:r>
          </a:p>
          <a:p>
            <a:pPr lvl="2"/>
            <a:r>
              <a:rPr lang="en-US" dirty="0">
                <a:solidFill>
                  <a:srgbClr val="0070C0"/>
                </a:solidFill>
              </a:rPr>
              <a:t>State 4</a:t>
            </a:r>
          </a:p>
          <a:p>
            <a:pPr lvl="1"/>
            <a:r>
              <a:rPr lang="en-US" dirty="0"/>
              <a:t>VPG Election is Rotated Annually Between States</a:t>
            </a:r>
          </a:p>
          <a:p>
            <a:r>
              <a:rPr lang="en-US" dirty="0">
                <a:solidFill>
                  <a:srgbClr val="0070C0"/>
                </a:solidFill>
              </a:rPr>
              <a:t>One District Meeting is held each year.</a:t>
            </a:r>
          </a:p>
        </p:txBody>
      </p:sp>
    </p:spTree>
    <p:extLst>
      <p:ext uri="{BB962C8B-B14F-4D97-AF65-F5344CB8AC3E}">
        <p14:creationId xmlns:p14="http://schemas.microsoft.com/office/powerpoint/2010/main" val="434890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45C43-CD88-414D-B8FD-7C539401AC0E}"/>
              </a:ext>
            </a:extLst>
          </p:cNvPr>
          <p:cNvSpPr>
            <a:spLocks noGrp="1"/>
          </p:cNvSpPr>
          <p:nvPr>
            <p:ph type="title"/>
          </p:nvPr>
        </p:nvSpPr>
        <p:spPr>
          <a:xfrm>
            <a:off x="471488" y="486837"/>
            <a:ext cx="5915025" cy="1219302"/>
          </a:xfrm>
        </p:spPr>
        <p:txBody>
          <a:bodyPr/>
          <a:lstStyle/>
          <a:p>
            <a:pPr algn="ctr"/>
            <a:r>
              <a:rPr lang="en-US" dirty="0" err="1">
                <a:solidFill>
                  <a:srgbClr val="0070C0"/>
                </a:solidFill>
              </a:rPr>
              <a:t>StateName</a:t>
            </a:r>
            <a:r>
              <a:rPr lang="en-US" dirty="0"/>
              <a:t> SOCIETY</a:t>
            </a:r>
          </a:p>
        </p:txBody>
      </p:sp>
      <p:sp>
        <p:nvSpPr>
          <p:cNvPr id="3" name="Content Placeholder 2">
            <a:extLst>
              <a:ext uri="{FF2B5EF4-FFF2-40B4-BE49-F238E27FC236}">
                <a16:creationId xmlns:a16="http://schemas.microsoft.com/office/drawing/2014/main" id="{9AC961F3-7603-46B4-B58A-129280335A3F}"/>
              </a:ext>
            </a:extLst>
          </p:cNvPr>
          <p:cNvSpPr>
            <a:spLocks noGrp="1"/>
          </p:cNvSpPr>
          <p:nvPr>
            <p:ph idx="1"/>
          </p:nvPr>
        </p:nvSpPr>
        <p:spPr>
          <a:xfrm>
            <a:off x="471488" y="1706138"/>
            <a:ext cx="5915025" cy="7081024"/>
          </a:xfrm>
        </p:spPr>
        <p:txBody>
          <a:bodyPr>
            <a:normAutofit lnSpcReduction="10000"/>
          </a:bodyPr>
          <a:lstStyle/>
          <a:p>
            <a:r>
              <a:rPr lang="en-US" dirty="0"/>
              <a:t>History</a:t>
            </a:r>
          </a:p>
          <a:p>
            <a:pPr lvl="1"/>
            <a:r>
              <a:rPr lang="en-US" dirty="0"/>
              <a:t>Chartered </a:t>
            </a:r>
            <a:r>
              <a:rPr lang="en-US" dirty="0">
                <a:solidFill>
                  <a:srgbClr val="0070C0"/>
                </a:solidFill>
              </a:rPr>
              <a:t>(date)</a:t>
            </a:r>
          </a:p>
          <a:p>
            <a:pPr lvl="1"/>
            <a:r>
              <a:rPr lang="en-US" dirty="0">
                <a:solidFill>
                  <a:srgbClr val="0070C0"/>
                </a:solidFill>
              </a:rPr>
              <a:t>Notable Members</a:t>
            </a:r>
          </a:p>
          <a:p>
            <a:r>
              <a:rPr lang="en-US" dirty="0"/>
              <a:t>Organization Overview</a:t>
            </a:r>
          </a:p>
          <a:p>
            <a:pPr lvl="1"/>
            <a:r>
              <a:rPr lang="en-US" dirty="0"/>
              <a:t>President (Elected)</a:t>
            </a:r>
          </a:p>
          <a:p>
            <a:pPr lvl="2"/>
            <a:r>
              <a:rPr lang="en-US" dirty="0"/>
              <a:t>Supported by </a:t>
            </a:r>
            <a:r>
              <a:rPr lang="en-US" dirty="0">
                <a:solidFill>
                  <a:srgbClr val="0070C0"/>
                </a:solidFill>
              </a:rPr>
              <a:t>1</a:t>
            </a:r>
            <a:r>
              <a:rPr lang="en-US" baseline="30000" dirty="0">
                <a:solidFill>
                  <a:srgbClr val="0070C0"/>
                </a:solidFill>
              </a:rPr>
              <a:t>st</a:t>
            </a:r>
            <a:r>
              <a:rPr lang="en-US" dirty="0">
                <a:solidFill>
                  <a:srgbClr val="0070C0"/>
                </a:solidFill>
              </a:rPr>
              <a:t> and 2</a:t>
            </a:r>
            <a:r>
              <a:rPr lang="en-US" baseline="30000" dirty="0">
                <a:solidFill>
                  <a:srgbClr val="0070C0"/>
                </a:solidFill>
              </a:rPr>
              <a:t>nd</a:t>
            </a:r>
            <a:r>
              <a:rPr lang="en-US" dirty="0">
                <a:solidFill>
                  <a:srgbClr val="0070C0"/>
                </a:solidFill>
              </a:rPr>
              <a:t> Vice President (Elected)</a:t>
            </a:r>
          </a:p>
          <a:p>
            <a:pPr lvl="2"/>
            <a:r>
              <a:rPr lang="en-US" dirty="0"/>
              <a:t>Supported by </a:t>
            </a:r>
            <a:r>
              <a:rPr lang="en-US" dirty="0">
                <a:solidFill>
                  <a:srgbClr val="0070C0"/>
                </a:solidFill>
              </a:rPr>
              <a:t>Secretary (Elected)</a:t>
            </a:r>
          </a:p>
          <a:p>
            <a:pPr lvl="2"/>
            <a:r>
              <a:rPr lang="en-US" dirty="0"/>
              <a:t>Supported by </a:t>
            </a:r>
            <a:r>
              <a:rPr lang="en-US" dirty="0">
                <a:solidFill>
                  <a:srgbClr val="0070C0"/>
                </a:solidFill>
              </a:rPr>
              <a:t>Treasurer (Elected)</a:t>
            </a:r>
          </a:p>
          <a:p>
            <a:pPr lvl="1"/>
            <a:r>
              <a:rPr lang="en-US" dirty="0">
                <a:solidFill>
                  <a:srgbClr val="0070C0"/>
                </a:solidFill>
              </a:rPr>
              <a:t>All Above Make up Executive Committee</a:t>
            </a:r>
          </a:p>
          <a:p>
            <a:pPr lvl="1"/>
            <a:r>
              <a:rPr lang="en-US" dirty="0">
                <a:solidFill>
                  <a:srgbClr val="0070C0"/>
                </a:solidFill>
              </a:rPr>
              <a:t>Board of Management (BOM)</a:t>
            </a:r>
          </a:p>
          <a:p>
            <a:pPr lvl="2"/>
            <a:r>
              <a:rPr lang="en-US" dirty="0">
                <a:solidFill>
                  <a:srgbClr val="0070C0"/>
                </a:solidFill>
              </a:rPr>
              <a:t>Include XX Other Officers (Elected)</a:t>
            </a:r>
          </a:p>
          <a:p>
            <a:pPr lvl="2"/>
            <a:r>
              <a:rPr lang="en-US" dirty="0">
                <a:solidFill>
                  <a:srgbClr val="0070C0"/>
                </a:solidFill>
              </a:rPr>
              <a:t>Include XX Chapter Presidents &amp; Secretaries (Elected by Chapters)</a:t>
            </a:r>
          </a:p>
          <a:p>
            <a:pPr lvl="2"/>
            <a:r>
              <a:rPr lang="en-US" dirty="0">
                <a:solidFill>
                  <a:srgbClr val="0070C0"/>
                </a:solidFill>
              </a:rPr>
              <a:t>Include XX District Chairmen (Appointed)</a:t>
            </a:r>
          </a:p>
          <a:p>
            <a:pPr lvl="2"/>
            <a:r>
              <a:rPr lang="en-US" dirty="0">
                <a:solidFill>
                  <a:srgbClr val="0070C0"/>
                </a:solidFill>
              </a:rPr>
              <a:t>Previous State Presidents</a:t>
            </a:r>
          </a:p>
          <a:p>
            <a:pPr lvl="1"/>
            <a:r>
              <a:rPr lang="en-US" dirty="0">
                <a:solidFill>
                  <a:srgbClr val="0070C0"/>
                </a:solidFill>
              </a:rPr>
              <a:t>Standing Committees (Appointed)</a:t>
            </a:r>
          </a:p>
          <a:p>
            <a:pPr lvl="2"/>
            <a:r>
              <a:rPr lang="en-US" dirty="0">
                <a:solidFill>
                  <a:srgbClr val="0070C0"/>
                </a:solidFill>
              </a:rPr>
              <a:t>X Program Committee Chairmen (Appointed)</a:t>
            </a:r>
          </a:p>
          <a:p>
            <a:pPr lvl="1"/>
            <a:r>
              <a:rPr lang="en-US" dirty="0" err="1">
                <a:solidFill>
                  <a:srgbClr val="0070C0"/>
                </a:solidFill>
              </a:rPr>
              <a:t>StateName</a:t>
            </a:r>
            <a:r>
              <a:rPr lang="en-US" dirty="0">
                <a:solidFill>
                  <a:srgbClr val="0070C0"/>
                </a:solidFill>
              </a:rPr>
              <a:t> Society is Member of Central District</a:t>
            </a:r>
          </a:p>
          <a:p>
            <a:r>
              <a:rPr lang="en-US" dirty="0">
                <a:solidFill>
                  <a:srgbClr val="0070C0"/>
                </a:solidFill>
              </a:rPr>
              <a:t>Registered Business Not-For Profit 501 (c) 3</a:t>
            </a:r>
          </a:p>
          <a:p>
            <a:r>
              <a:rPr lang="en-US" dirty="0">
                <a:solidFill>
                  <a:srgbClr val="0070C0"/>
                </a:solidFill>
              </a:rPr>
              <a:t>Registered </a:t>
            </a:r>
            <a:r>
              <a:rPr lang="en-US" dirty="0" err="1">
                <a:solidFill>
                  <a:srgbClr val="0070C0"/>
                </a:solidFill>
              </a:rPr>
              <a:t>StateName</a:t>
            </a:r>
            <a:r>
              <a:rPr lang="en-US" dirty="0">
                <a:solidFill>
                  <a:srgbClr val="0070C0"/>
                </a:solidFill>
              </a:rPr>
              <a:t> Charitable Organization</a:t>
            </a:r>
          </a:p>
          <a:p>
            <a:r>
              <a:rPr lang="en-US" dirty="0"/>
              <a:t>Meetings</a:t>
            </a:r>
          </a:p>
          <a:p>
            <a:pPr lvl="1"/>
            <a:r>
              <a:rPr lang="en-US" dirty="0">
                <a:solidFill>
                  <a:srgbClr val="0070C0"/>
                </a:solidFill>
              </a:rPr>
              <a:t>X Board of Management Meetings Annually</a:t>
            </a:r>
          </a:p>
          <a:p>
            <a:pPr lvl="1"/>
            <a:r>
              <a:rPr lang="en-US" dirty="0">
                <a:solidFill>
                  <a:srgbClr val="0070C0"/>
                </a:solidFill>
              </a:rPr>
              <a:t>1 Annual Meeting (Held with BOM-1</a:t>
            </a:r>
            <a:r>
              <a:rPr lang="en-US" baseline="30000" dirty="0">
                <a:solidFill>
                  <a:srgbClr val="0070C0"/>
                </a:solidFill>
              </a:rPr>
              <a:t>st</a:t>
            </a:r>
            <a:r>
              <a:rPr lang="en-US" dirty="0">
                <a:solidFill>
                  <a:srgbClr val="0070C0"/>
                </a:solidFill>
              </a:rPr>
              <a:t> Week End May </a:t>
            </a:r>
          </a:p>
          <a:p>
            <a:r>
              <a:rPr lang="en-US" dirty="0">
                <a:solidFill>
                  <a:srgbClr val="0070C0"/>
                </a:solidFill>
              </a:rPr>
              <a:t>Memorial Event Held Annually, Name of Event</a:t>
            </a:r>
          </a:p>
          <a:p>
            <a:endParaRPr lang="en-US" dirty="0"/>
          </a:p>
          <a:p>
            <a:pPr lvl="1"/>
            <a:endParaRPr lang="en-US" dirty="0"/>
          </a:p>
          <a:p>
            <a:pPr lvl="1"/>
            <a:endParaRPr lang="en-US" dirty="0"/>
          </a:p>
        </p:txBody>
      </p:sp>
    </p:spTree>
    <p:extLst>
      <p:ext uri="{BB962C8B-B14F-4D97-AF65-F5344CB8AC3E}">
        <p14:creationId xmlns:p14="http://schemas.microsoft.com/office/powerpoint/2010/main" val="329149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7"/>
            <a:ext cx="5915025" cy="902126"/>
          </a:xfrm>
        </p:spPr>
        <p:txBody>
          <a:bodyPr/>
          <a:lstStyle/>
          <a:p>
            <a:pPr algn="ctr"/>
            <a:r>
              <a:rPr lang="en-US" dirty="0" err="1">
                <a:solidFill>
                  <a:srgbClr val="0070C0"/>
                </a:solidFill>
              </a:rPr>
              <a:t>ChapterName</a:t>
            </a:r>
            <a:r>
              <a:rPr lang="en-US" dirty="0"/>
              <a:t> Chapter</a:t>
            </a:r>
          </a:p>
        </p:txBody>
      </p:sp>
      <p:sp>
        <p:nvSpPr>
          <p:cNvPr id="3" name="Content Placeholder 2"/>
          <p:cNvSpPr>
            <a:spLocks noGrp="1"/>
          </p:cNvSpPr>
          <p:nvPr>
            <p:ph idx="1"/>
          </p:nvPr>
        </p:nvSpPr>
        <p:spPr>
          <a:xfrm>
            <a:off x="471488" y="1296365"/>
            <a:ext cx="5915025" cy="7379284"/>
          </a:xfrm>
        </p:spPr>
        <p:txBody>
          <a:bodyPr>
            <a:normAutofit/>
          </a:bodyPr>
          <a:lstStyle/>
          <a:p>
            <a:r>
              <a:rPr lang="en-US" dirty="0"/>
              <a:t>Welcome New Member</a:t>
            </a:r>
          </a:p>
          <a:p>
            <a:r>
              <a:rPr lang="en-US" dirty="0"/>
              <a:t>Chapter History</a:t>
            </a:r>
          </a:p>
          <a:p>
            <a:r>
              <a:rPr lang="en-US" dirty="0"/>
              <a:t>Constitution and By-Laws </a:t>
            </a:r>
            <a:r>
              <a:rPr lang="en-US" dirty="0">
                <a:solidFill>
                  <a:srgbClr val="0070C0"/>
                </a:solidFill>
              </a:rPr>
              <a:t>found where</a:t>
            </a:r>
          </a:p>
          <a:p>
            <a:r>
              <a:rPr lang="en-US" dirty="0">
                <a:solidFill>
                  <a:srgbClr val="0070C0"/>
                </a:solidFill>
              </a:rPr>
              <a:t>Incorporated in State of </a:t>
            </a:r>
            <a:r>
              <a:rPr lang="en-US" dirty="0" err="1">
                <a:solidFill>
                  <a:srgbClr val="0070C0"/>
                </a:solidFill>
              </a:rPr>
              <a:t>StateName</a:t>
            </a:r>
            <a:endParaRPr lang="en-US" dirty="0">
              <a:solidFill>
                <a:srgbClr val="0070C0"/>
              </a:solidFill>
            </a:endParaRPr>
          </a:p>
          <a:p>
            <a:r>
              <a:rPr lang="en-US" dirty="0">
                <a:solidFill>
                  <a:srgbClr val="0070C0"/>
                </a:solidFill>
              </a:rPr>
              <a:t>Registered Not For Profit Charitable Organization</a:t>
            </a:r>
          </a:p>
          <a:p>
            <a:r>
              <a:rPr lang="en-US" dirty="0">
                <a:solidFill>
                  <a:srgbClr val="0070C0"/>
                </a:solidFill>
              </a:rPr>
              <a:t>Your Officers and What They Do</a:t>
            </a:r>
          </a:p>
          <a:p>
            <a:pPr lvl="1"/>
            <a:r>
              <a:rPr lang="en-US" dirty="0">
                <a:solidFill>
                  <a:srgbClr val="0070C0"/>
                </a:solidFill>
              </a:rPr>
              <a:t>President, Name, Manager of Chapter</a:t>
            </a:r>
          </a:p>
          <a:p>
            <a:pPr lvl="1"/>
            <a:r>
              <a:rPr lang="en-US" dirty="0">
                <a:solidFill>
                  <a:srgbClr val="0070C0"/>
                </a:solidFill>
              </a:rPr>
              <a:t>1</a:t>
            </a:r>
            <a:r>
              <a:rPr lang="en-US" baseline="30000" dirty="0">
                <a:solidFill>
                  <a:srgbClr val="0070C0"/>
                </a:solidFill>
              </a:rPr>
              <a:t>st</a:t>
            </a:r>
            <a:r>
              <a:rPr lang="en-US" dirty="0">
                <a:solidFill>
                  <a:srgbClr val="0070C0"/>
                </a:solidFill>
              </a:rPr>
              <a:t> Vice President, name, Substitutes for President</a:t>
            </a:r>
          </a:p>
          <a:p>
            <a:pPr lvl="1"/>
            <a:r>
              <a:rPr lang="en-US" dirty="0">
                <a:solidFill>
                  <a:srgbClr val="0070C0"/>
                </a:solidFill>
              </a:rPr>
              <a:t>2</a:t>
            </a:r>
            <a:r>
              <a:rPr lang="en-US" baseline="30000" dirty="0">
                <a:solidFill>
                  <a:srgbClr val="0070C0"/>
                </a:solidFill>
              </a:rPr>
              <a:t>nd</a:t>
            </a:r>
            <a:r>
              <a:rPr lang="en-US" dirty="0">
                <a:solidFill>
                  <a:srgbClr val="0070C0"/>
                </a:solidFill>
              </a:rPr>
              <a:t> Vice President, name, Meeting Programs </a:t>
            </a:r>
          </a:p>
          <a:p>
            <a:pPr lvl="1"/>
            <a:r>
              <a:rPr lang="en-US" dirty="0">
                <a:solidFill>
                  <a:srgbClr val="0070C0"/>
                </a:solidFill>
              </a:rPr>
              <a:t>Secretary, name, Minutes/</a:t>
            </a:r>
            <a:r>
              <a:rPr lang="en-US" dirty="0" err="1">
                <a:solidFill>
                  <a:srgbClr val="0070C0"/>
                </a:solidFill>
              </a:rPr>
              <a:t>Correspondance</a:t>
            </a:r>
            <a:endParaRPr lang="en-US" dirty="0">
              <a:solidFill>
                <a:srgbClr val="0070C0"/>
              </a:solidFill>
            </a:endParaRPr>
          </a:p>
          <a:p>
            <a:pPr lvl="1"/>
            <a:r>
              <a:rPr lang="en-US" dirty="0">
                <a:solidFill>
                  <a:srgbClr val="0070C0"/>
                </a:solidFill>
              </a:rPr>
              <a:t>Treasurer, name, Financial </a:t>
            </a:r>
            <a:r>
              <a:rPr lang="en-US" dirty="0" err="1">
                <a:solidFill>
                  <a:srgbClr val="0070C0"/>
                </a:solidFill>
              </a:rPr>
              <a:t>Bookeeping</a:t>
            </a:r>
            <a:r>
              <a:rPr lang="en-US" dirty="0">
                <a:solidFill>
                  <a:srgbClr val="0070C0"/>
                </a:solidFill>
              </a:rPr>
              <a:t>/Reports</a:t>
            </a:r>
          </a:p>
          <a:p>
            <a:pPr lvl="1"/>
            <a:r>
              <a:rPr lang="en-US" dirty="0">
                <a:solidFill>
                  <a:srgbClr val="0070C0"/>
                </a:solidFill>
              </a:rPr>
              <a:t>Historian, name, Chapter Historical Files </a:t>
            </a:r>
          </a:p>
          <a:p>
            <a:pPr lvl="1"/>
            <a:r>
              <a:rPr lang="en-US" dirty="0">
                <a:solidFill>
                  <a:srgbClr val="0070C0"/>
                </a:solidFill>
              </a:rPr>
              <a:t>Registrar, name, Applications, Member Records</a:t>
            </a:r>
          </a:p>
          <a:p>
            <a:pPr lvl="1"/>
            <a:r>
              <a:rPr lang="en-US" dirty="0">
                <a:solidFill>
                  <a:srgbClr val="0070C0"/>
                </a:solidFill>
              </a:rPr>
              <a:t>Genealogist, name, Genealogical Support </a:t>
            </a:r>
          </a:p>
          <a:p>
            <a:pPr lvl="1"/>
            <a:r>
              <a:rPr lang="en-US" dirty="0">
                <a:solidFill>
                  <a:srgbClr val="0070C0"/>
                </a:solidFill>
              </a:rPr>
              <a:t>Chaplain, name, Spiritual Wellbeing</a:t>
            </a:r>
          </a:p>
          <a:p>
            <a:r>
              <a:rPr lang="en-US" dirty="0">
                <a:solidFill>
                  <a:srgbClr val="0070C0"/>
                </a:solidFill>
              </a:rPr>
              <a:t>Meetings and Event Overview</a:t>
            </a:r>
          </a:p>
          <a:p>
            <a:pPr lvl="1"/>
            <a:r>
              <a:rPr lang="en-US" dirty="0">
                <a:solidFill>
                  <a:srgbClr val="0070C0"/>
                </a:solidFill>
              </a:rPr>
              <a:t>See listing of Meetings and Events in Workbook Appendix C/Website</a:t>
            </a:r>
          </a:p>
          <a:p>
            <a:r>
              <a:rPr lang="en-US" dirty="0">
                <a:solidFill>
                  <a:srgbClr val="0070C0"/>
                </a:solidFill>
              </a:rPr>
              <a:t>Chapter Committees</a:t>
            </a:r>
          </a:p>
        </p:txBody>
      </p:sp>
    </p:spTree>
    <p:extLst>
      <p:ext uri="{BB962C8B-B14F-4D97-AF65-F5344CB8AC3E}">
        <p14:creationId xmlns:p14="http://schemas.microsoft.com/office/powerpoint/2010/main" val="418348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923953"/>
          </a:xfrm>
        </p:spPr>
        <p:txBody>
          <a:bodyPr/>
          <a:lstStyle/>
          <a:p>
            <a:pPr algn="ctr"/>
            <a:r>
              <a:rPr lang="en-US" dirty="0"/>
              <a:t>Presentation Overview</a:t>
            </a:r>
            <a:br>
              <a:rPr lang="en-US" dirty="0"/>
            </a:br>
            <a:r>
              <a:rPr lang="en-US" sz="2000" dirty="0">
                <a:solidFill>
                  <a:srgbClr val="FF0000"/>
                </a:solidFill>
              </a:rPr>
              <a:t>(Remove this Page Before Making Presentation)</a:t>
            </a:r>
          </a:p>
        </p:txBody>
      </p:sp>
      <p:sp>
        <p:nvSpPr>
          <p:cNvPr id="3" name="TextBox 2"/>
          <p:cNvSpPr txBox="1"/>
          <p:nvPr/>
        </p:nvSpPr>
        <p:spPr>
          <a:xfrm>
            <a:off x="163286" y="1410789"/>
            <a:ext cx="6531427" cy="7940635"/>
          </a:xfrm>
          <a:prstGeom prst="rect">
            <a:avLst/>
          </a:prstGeom>
          <a:noFill/>
        </p:spPr>
        <p:txBody>
          <a:bodyPr wrap="square" rtlCol="0">
            <a:spAutoFit/>
          </a:bodyPr>
          <a:lstStyle/>
          <a:p>
            <a:r>
              <a:rPr lang="en-US" dirty="0"/>
              <a:t>This presentation has been written to be used with the New Member Orientation Workbook.  It provides an overview of the National Society, State Society and Chapter organizations and introduces several of the programs but, in a little different order than the Workbook.  It does require customization to add state and chapter information and to meet the presenters style.</a:t>
            </a:r>
          </a:p>
          <a:p>
            <a:endParaRPr lang="en-US" dirty="0"/>
          </a:p>
          <a:p>
            <a:r>
              <a:rPr lang="en-US" dirty="0"/>
              <a:t>To customize the presentation, review each slide carefully and make modifications as needed </a:t>
            </a:r>
            <a:r>
              <a:rPr lang="en-US" u="sng" dirty="0"/>
              <a:t>especially to information </a:t>
            </a:r>
            <a:r>
              <a:rPr lang="en-US" u="sng" dirty="0">
                <a:solidFill>
                  <a:srgbClr val="0070C0"/>
                </a:solidFill>
              </a:rPr>
              <a:t>in blue font.</a:t>
            </a:r>
            <a:r>
              <a:rPr lang="en-US" dirty="0">
                <a:solidFill>
                  <a:srgbClr val="0070C0"/>
                </a:solidFill>
              </a:rPr>
              <a:t>  </a:t>
            </a:r>
            <a:r>
              <a:rPr lang="en-US" dirty="0"/>
              <a:t>Blue font covers state and chapter information unique to each state or chapter.  Be sure to change color of font back to black when done.</a:t>
            </a:r>
          </a:p>
          <a:p>
            <a:endParaRPr lang="en-US" dirty="0"/>
          </a:p>
          <a:p>
            <a:r>
              <a:rPr lang="en-US" dirty="0"/>
              <a:t>Presenters have different presentation styles.  Some like few bullets and talk on the points.  If so make a second copy and drop all or most of the sub-bullets in the second copy.  Keep the original as reference notes.  Others presenters like to basically read the slide and cover only what is on the page.  Beware, it took me 40 minutes at a fair pace to read the information on all the slides.  So you may need to cut the presentation down some in order to keep it short.</a:t>
            </a:r>
          </a:p>
          <a:p>
            <a:endParaRPr lang="en-US" dirty="0"/>
          </a:p>
          <a:p>
            <a:r>
              <a:rPr lang="en-US" dirty="0"/>
              <a:t>Remember the most important part of the presentation is the last half, slides 18 through 32, and leaving 10 minutes of time for the members to fill out the My Part – Participation Summary Sheets at the end of the Workbook.  </a:t>
            </a:r>
          </a:p>
          <a:p>
            <a:endParaRPr lang="en-US" dirty="0"/>
          </a:p>
          <a:p>
            <a:r>
              <a:rPr lang="en-US" sz="1400" dirty="0"/>
              <a:t>NOTE: Many current members might benefit from the presentation at a chapter meeting.  Break up into two presentations.  One could cover National and State Societies and the second Chapter and programs.</a:t>
            </a:r>
          </a:p>
          <a:p>
            <a:endParaRPr lang="en-US" dirty="0"/>
          </a:p>
        </p:txBody>
      </p:sp>
    </p:spTree>
    <p:extLst>
      <p:ext uri="{BB962C8B-B14F-4D97-AF65-F5344CB8AC3E}">
        <p14:creationId xmlns:p14="http://schemas.microsoft.com/office/powerpoint/2010/main" val="224927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SAR PROGRAMS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sz="2800" dirty="0"/>
              <a:t>Following Slides Present Several of the SAR Programs</a:t>
            </a:r>
          </a:p>
          <a:p>
            <a:endParaRPr lang="en-US" sz="2800" dirty="0"/>
          </a:p>
          <a:p>
            <a:endParaRPr lang="en-US" sz="2800" dirty="0"/>
          </a:p>
          <a:p>
            <a:r>
              <a:rPr lang="en-US" sz="2800" dirty="0"/>
              <a:t>We request your participation</a:t>
            </a:r>
          </a:p>
        </p:txBody>
      </p:sp>
    </p:spTree>
    <p:extLst>
      <p:ext uri="{BB962C8B-B14F-4D97-AF65-F5344CB8AC3E}">
        <p14:creationId xmlns:p14="http://schemas.microsoft.com/office/powerpoint/2010/main" val="2077450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Member Sponsorship</a:t>
            </a:r>
          </a:p>
        </p:txBody>
      </p:sp>
      <p:sp>
        <p:nvSpPr>
          <p:cNvPr id="3" name="Content Placeholder 2"/>
          <p:cNvSpPr>
            <a:spLocks noGrp="1"/>
          </p:cNvSpPr>
          <p:nvPr>
            <p:ph idx="1"/>
          </p:nvPr>
        </p:nvSpPr>
        <p:spPr/>
        <p:txBody>
          <a:bodyPr>
            <a:normAutofit/>
          </a:bodyPr>
          <a:lstStyle/>
          <a:p>
            <a:r>
              <a:rPr lang="en-US" dirty="0"/>
              <a:t>Your help in Sponsoring New Members is Needed</a:t>
            </a:r>
          </a:p>
          <a:p>
            <a:r>
              <a:rPr lang="en-US" dirty="0"/>
              <a:t>New Members are the Life Blood of the Organization</a:t>
            </a:r>
          </a:p>
          <a:p>
            <a:r>
              <a:rPr lang="en-US" dirty="0"/>
              <a:t>Being Sponsor Involves Helping Potential Member</a:t>
            </a:r>
          </a:p>
          <a:p>
            <a:pPr lvl="1"/>
            <a:r>
              <a:rPr lang="en-US" dirty="0"/>
              <a:t>Fill out a Pedigree Chart</a:t>
            </a:r>
          </a:p>
          <a:p>
            <a:pPr lvl="1"/>
            <a:r>
              <a:rPr lang="en-US" dirty="0"/>
              <a:t>Research Family History</a:t>
            </a:r>
          </a:p>
          <a:p>
            <a:pPr lvl="1"/>
            <a:r>
              <a:rPr lang="en-US" dirty="0"/>
              <a:t>Working with Chapter Registrar/Genealogist</a:t>
            </a:r>
          </a:p>
          <a:p>
            <a:r>
              <a:rPr lang="en-US" dirty="0"/>
              <a:t>Go To Page 17 of Workbook</a:t>
            </a:r>
          </a:p>
          <a:p>
            <a:r>
              <a:rPr lang="en-US" dirty="0"/>
              <a:t>Please Answer These Questions in the Workbook</a:t>
            </a:r>
          </a:p>
          <a:p>
            <a:pPr lvl="1"/>
            <a:r>
              <a:rPr lang="en-US" dirty="0"/>
              <a:t>Do you have compute skills and often access the genealogy websites?</a:t>
            </a:r>
          </a:p>
          <a:p>
            <a:pPr lvl="1"/>
            <a:r>
              <a:rPr lang="en-US" dirty="0"/>
              <a:t>Do you enjoy helping others research their family history?</a:t>
            </a:r>
          </a:p>
          <a:p>
            <a:pPr lvl="1"/>
            <a:r>
              <a:rPr lang="en-US" dirty="0"/>
              <a:t>Would you be willing to work on sponsoring others to be members?</a:t>
            </a:r>
          </a:p>
          <a:p>
            <a:r>
              <a:rPr lang="en-US" dirty="0"/>
              <a:t>Sponsoring 10 New Members Leads to Receiving Liberty Medal</a:t>
            </a:r>
          </a:p>
          <a:p>
            <a:pPr marL="0" indent="0">
              <a:buNone/>
            </a:pPr>
            <a:endParaRPr lang="en-US" dirty="0"/>
          </a:p>
          <a:p>
            <a:endParaRPr lang="en-US" dirty="0"/>
          </a:p>
        </p:txBody>
      </p:sp>
    </p:spTree>
    <p:extLst>
      <p:ext uri="{BB962C8B-B14F-4D97-AF65-F5344CB8AC3E}">
        <p14:creationId xmlns:p14="http://schemas.microsoft.com/office/powerpoint/2010/main" val="105328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7"/>
            <a:ext cx="5915025" cy="775294"/>
          </a:xfrm>
        </p:spPr>
        <p:txBody>
          <a:bodyPr/>
          <a:lstStyle/>
          <a:p>
            <a:pPr algn="ctr"/>
            <a:r>
              <a:rPr lang="en-US" dirty="0"/>
              <a:t>Youth Awards Program</a:t>
            </a:r>
          </a:p>
        </p:txBody>
      </p:sp>
      <p:sp>
        <p:nvSpPr>
          <p:cNvPr id="3" name="Content Placeholder 2"/>
          <p:cNvSpPr>
            <a:spLocks noGrp="1"/>
          </p:cNvSpPr>
          <p:nvPr>
            <p:ph idx="1"/>
          </p:nvPr>
        </p:nvSpPr>
        <p:spPr>
          <a:xfrm>
            <a:off x="471488" y="1094704"/>
            <a:ext cx="5915025" cy="7714445"/>
          </a:xfrm>
        </p:spPr>
        <p:txBody>
          <a:bodyPr>
            <a:normAutofit lnSpcReduction="10000"/>
          </a:bodyPr>
          <a:lstStyle/>
          <a:p>
            <a:r>
              <a:rPr lang="en-US" dirty="0"/>
              <a:t>Your help in Sponsoring Youth Awards is Needed</a:t>
            </a:r>
          </a:p>
          <a:p>
            <a:r>
              <a:rPr lang="en-US" dirty="0"/>
              <a:t>Helping with Youth Awards Involves:</a:t>
            </a:r>
          </a:p>
          <a:p>
            <a:pPr lvl="1"/>
            <a:r>
              <a:rPr lang="en-US" dirty="0"/>
              <a:t>Working with Youth Awards Chairman</a:t>
            </a:r>
          </a:p>
          <a:p>
            <a:pPr lvl="1"/>
            <a:r>
              <a:rPr lang="en-US" dirty="0"/>
              <a:t>Contacting School Administrators</a:t>
            </a:r>
          </a:p>
          <a:p>
            <a:pPr lvl="1"/>
            <a:r>
              <a:rPr lang="en-US" dirty="0"/>
              <a:t>Sending out Press Release on Program</a:t>
            </a:r>
          </a:p>
          <a:p>
            <a:pPr lvl="1"/>
            <a:r>
              <a:rPr lang="en-US" dirty="0"/>
              <a:t>Taking Flyers to Local Community Centers (Library)</a:t>
            </a:r>
          </a:p>
          <a:p>
            <a:pPr lvl="1"/>
            <a:r>
              <a:rPr lang="en-US" dirty="0"/>
              <a:t>Follow Up with Teachers to Make Sure Students Meet Deadlines</a:t>
            </a:r>
          </a:p>
          <a:p>
            <a:pPr lvl="1"/>
            <a:r>
              <a:rPr lang="en-US" dirty="0"/>
              <a:t>Presenting Awards</a:t>
            </a:r>
          </a:p>
          <a:p>
            <a:r>
              <a:rPr lang="en-US" dirty="0"/>
              <a:t>Youth Awards are listed on page 17:</a:t>
            </a:r>
          </a:p>
          <a:p>
            <a:pPr lvl="3"/>
            <a:r>
              <a:rPr lang="en-US" dirty="0"/>
              <a:t>Grades 3-5 		Poster Contest</a:t>
            </a:r>
          </a:p>
          <a:p>
            <a:pPr lvl="3"/>
            <a:r>
              <a:rPr lang="en-US" dirty="0"/>
              <a:t>Grades 6-8		Brochure Contest</a:t>
            </a:r>
          </a:p>
          <a:p>
            <a:pPr lvl="3"/>
            <a:r>
              <a:rPr lang="en-US" dirty="0"/>
              <a:t>Grades 9-12		Oration Contest</a:t>
            </a:r>
          </a:p>
          <a:p>
            <a:pPr lvl="3"/>
            <a:r>
              <a:rPr lang="en-US" dirty="0"/>
              <a:t>Grades 9-12		Essay Contest</a:t>
            </a:r>
          </a:p>
          <a:p>
            <a:pPr lvl="3"/>
            <a:r>
              <a:rPr lang="en-US" dirty="0"/>
              <a:t>JROTC Award	Outstanding High School JROTC Cadet</a:t>
            </a:r>
          </a:p>
          <a:p>
            <a:pPr lvl="3"/>
            <a:r>
              <a:rPr lang="en-US" dirty="0"/>
              <a:t>C.A.R. Award	Outstanding Support of C.A.R. Goals</a:t>
            </a:r>
          </a:p>
          <a:p>
            <a:pPr lvl="3"/>
            <a:r>
              <a:rPr lang="en-US" dirty="0"/>
              <a:t>Eagle Scout Award	Exemplary Participation in Scouting</a:t>
            </a:r>
          </a:p>
          <a:p>
            <a:pPr lvl="3"/>
            <a:r>
              <a:rPr lang="en-US" dirty="0"/>
              <a:t>American History Teacher Award-Outstanding Teacher in Revolutionary War History</a:t>
            </a:r>
          </a:p>
          <a:p>
            <a:r>
              <a:rPr lang="en-US" dirty="0"/>
              <a:t>Go To Page 17 of Workbook</a:t>
            </a:r>
          </a:p>
          <a:p>
            <a:r>
              <a:rPr lang="en-US" dirty="0"/>
              <a:t>Please Answer These Questions in the Workbook</a:t>
            </a:r>
          </a:p>
          <a:p>
            <a:pPr lvl="1"/>
            <a:r>
              <a:rPr lang="en-US" dirty="0"/>
              <a:t>Do you have school age children, grandchildren, nieces, nephews?</a:t>
            </a:r>
          </a:p>
          <a:p>
            <a:pPr lvl="1"/>
            <a:r>
              <a:rPr lang="en-US" dirty="0"/>
              <a:t>Were you a teacher, or do you know a secondary education teacher?</a:t>
            </a:r>
          </a:p>
          <a:p>
            <a:pPr lvl="1"/>
            <a:r>
              <a:rPr lang="en-US" dirty="0"/>
              <a:t>Were you a Boy Scout, or are you interested in a the scouting program?</a:t>
            </a:r>
          </a:p>
          <a:p>
            <a:pPr lvl="1"/>
            <a:r>
              <a:rPr lang="en-US" dirty="0"/>
              <a:t>Are you willing to help with the administration of a Youth Program?</a:t>
            </a:r>
          </a:p>
          <a:p>
            <a:pPr marL="0" indent="0">
              <a:buNone/>
            </a:pPr>
            <a:endParaRPr lang="en-US" dirty="0"/>
          </a:p>
        </p:txBody>
      </p:sp>
    </p:spTree>
    <p:extLst>
      <p:ext uri="{BB962C8B-B14F-4D97-AF65-F5344CB8AC3E}">
        <p14:creationId xmlns:p14="http://schemas.microsoft.com/office/powerpoint/2010/main" val="1513334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7"/>
            <a:ext cx="5915025" cy="904082"/>
          </a:xfrm>
        </p:spPr>
        <p:txBody>
          <a:bodyPr/>
          <a:lstStyle/>
          <a:p>
            <a:pPr algn="ctr"/>
            <a:r>
              <a:rPr lang="en-US" dirty="0"/>
              <a:t>American Flag Award</a:t>
            </a:r>
          </a:p>
        </p:txBody>
      </p:sp>
      <p:sp>
        <p:nvSpPr>
          <p:cNvPr id="3" name="Content Placeholder 2"/>
          <p:cNvSpPr>
            <a:spLocks noGrp="1"/>
          </p:cNvSpPr>
          <p:nvPr>
            <p:ph idx="1"/>
          </p:nvPr>
        </p:nvSpPr>
        <p:spPr>
          <a:xfrm>
            <a:off x="471488" y="1519707"/>
            <a:ext cx="5915025" cy="6716244"/>
          </a:xfrm>
        </p:spPr>
        <p:txBody>
          <a:bodyPr>
            <a:normAutofit/>
          </a:bodyPr>
          <a:lstStyle/>
          <a:p>
            <a:r>
              <a:rPr lang="en-US" dirty="0"/>
              <a:t>Help Honor Individuals/Organizations in Your Community Who Fly the American Flag</a:t>
            </a:r>
          </a:p>
          <a:p>
            <a:r>
              <a:rPr lang="en-US" dirty="0"/>
              <a:t>Being Sponsor Involves Helping Flag Committee Chairman</a:t>
            </a:r>
          </a:p>
          <a:p>
            <a:pPr lvl="1"/>
            <a:r>
              <a:rPr lang="en-US" dirty="0"/>
              <a:t>Find Worthy Recipient</a:t>
            </a:r>
          </a:p>
          <a:p>
            <a:pPr lvl="1"/>
            <a:r>
              <a:rPr lang="en-US" dirty="0"/>
              <a:t>Have Flag Committee Chairman Complete Certificate</a:t>
            </a:r>
          </a:p>
          <a:p>
            <a:pPr lvl="1"/>
            <a:r>
              <a:rPr lang="en-US" dirty="0"/>
              <a:t>Contacting Individual/Organization to Schedule Presentation</a:t>
            </a:r>
          </a:p>
          <a:p>
            <a:pPr lvl="1"/>
            <a:r>
              <a:rPr lang="en-US" dirty="0"/>
              <a:t>Participate with Chapter in the Presentation Ceremony at Flag Location</a:t>
            </a:r>
          </a:p>
          <a:p>
            <a:r>
              <a:rPr lang="en-US" dirty="0"/>
              <a:t>Go To Page 18 of Workbook</a:t>
            </a:r>
          </a:p>
          <a:p>
            <a:r>
              <a:rPr lang="en-US" dirty="0"/>
              <a:t>Please Answer These Questions in the Workbook</a:t>
            </a:r>
          </a:p>
          <a:p>
            <a:pPr lvl="1"/>
            <a:r>
              <a:rPr lang="en-US" dirty="0"/>
              <a:t>Do you know individuals or organizations who fly the American flag?</a:t>
            </a:r>
          </a:p>
          <a:p>
            <a:pPr lvl="1"/>
            <a:r>
              <a:rPr lang="en-US" dirty="0"/>
              <a:t>Are you willing to find an individual, family, or organization who does?</a:t>
            </a:r>
          </a:p>
          <a:p>
            <a:pPr lvl="1"/>
            <a:r>
              <a:rPr lang="en-US" dirty="0"/>
              <a:t>Are you willing to attend the ceremony at the recipient’s location?</a:t>
            </a:r>
          </a:p>
          <a:p>
            <a:pPr lvl="1"/>
            <a:r>
              <a:rPr lang="en-US" dirty="0"/>
              <a:t>Are you willing to help by reading a flag poem or leading Pledge of Allegiance?</a:t>
            </a:r>
          </a:p>
          <a:p>
            <a:pPr lvl="1"/>
            <a:r>
              <a:rPr lang="en-US" dirty="0"/>
              <a:t>Are you willing to help by participating in the Flag Program?</a:t>
            </a:r>
          </a:p>
          <a:p>
            <a:pPr lvl="1"/>
            <a:endParaRPr lang="en-US" dirty="0"/>
          </a:p>
        </p:txBody>
      </p:sp>
    </p:spTree>
    <p:extLst>
      <p:ext uri="{BB962C8B-B14F-4D97-AF65-F5344CB8AC3E}">
        <p14:creationId xmlns:p14="http://schemas.microsoft.com/office/powerpoint/2010/main" val="847551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826809"/>
          </a:xfrm>
        </p:spPr>
        <p:txBody>
          <a:bodyPr/>
          <a:lstStyle/>
          <a:p>
            <a:pPr algn="ctr"/>
            <a:r>
              <a:rPr lang="en-US" dirty="0"/>
              <a:t>Color Guard</a:t>
            </a:r>
          </a:p>
        </p:txBody>
      </p:sp>
      <p:sp>
        <p:nvSpPr>
          <p:cNvPr id="3" name="Content Placeholder 2"/>
          <p:cNvSpPr>
            <a:spLocks noGrp="1"/>
          </p:cNvSpPr>
          <p:nvPr>
            <p:ph idx="1"/>
          </p:nvPr>
        </p:nvSpPr>
        <p:spPr>
          <a:xfrm>
            <a:off x="471488" y="1648495"/>
            <a:ext cx="5915025" cy="6587455"/>
          </a:xfrm>
        </p:spPr>
        <p:txBody>
          <a:bodyPr>
            <a:normAutofit/>
          </a:bodyPr>
          <a:lstStyle/>
          <a:p>
            <a:r>
              <a:rPr lang="en-US" dirty="0"/>
              <a:t>Help the Color Guard Display the Colors</a:t>
            </a:r>
          </a:p>
          <a:p>
            <a:r>
              <a:rPr lang="en-US" dirty="0"/>
              <a:t>Being In Color Guard Involves:</a:t>
            </a:r>
          </a:p>
          <a:p>
            <a:pPr lvl="1"/>
            <a:r>
              <a:rPr lang="en-US" dirty="0"/>
              <a:t>Buying or making a uniform or period militia clothing</a:t>
            </a:r>
          </a:p>
          <a:p>
            <a:pPr lvl="1"/>
            <a:r>
              <a:rPr lang="en-US" dirty="0"/>
              <a:t>Volunteering to be a member</a:t>
            </a:r>
          </a:p>
          <a:p>
            <a:r>
              <a:rPr lang="en-US" dirty="0"/>
              <a:t>Go To Page 18 of Workbook</a:t>
            </a:r>
          </a:p>
          <a:p>
            <a:r>
              <a:rPr lang="en-US" dirty="0"/>
              <a:t>Please Answer These Questions in the Workbook</a:t>
            </a:r>
          </a:p>
          <a:p>
            <a:pPr lvl="1"/>
            <a:r>
              <a:rPr lang="en-US" dirty="0"/>
              <a:t>Are you interested in wearing a period uniform or militia clothing?</a:t>
            </a:r>
          </a:p>
          <a:p>
            <a:pPr lvl="1"/>
            <a:r>
              <a:rPr lang="en-US" dirty="0"/>
              <a:t>Do you want to help make the SAR visible in your community?</a:t>
            </a:r>
          </a:p>
          <a:p>
            <a:pPr lvl="1"/>
            <a:r>
              <a:rPr lang="en-US" dirty="0"/>
              <a:t>Do you get a sense of pride when marching in a parade?</a:t>
            </a:r>
          </a:p>
          <a:p>
            <a:pPr lvl="1"/>
            <a:r>
              <a:rPr lang="en-US" dirty="0"/>
              <a:t>Would you like to become a member of your chapter Color Guard?</a:t>
            </a:r>
          </a:p>
          <a:p>
            <a:r>
              <a:rPr lang="en-US" dirty="0"/>
              <a:t>Participation leads to Chapter, State Society and National Medals</a:t>
            </a:r>
          </a:p>
        </p:txBody>
      </p:sp>
    </p:spTree>
    <p:extLst>
      <p:ext uri="{BB962C8B-B14F-4D97-AF65-F5344CB8AC3E}">
        <p14:creationId xmlns:p14="http://schemas.microsoft.com/office/powerpoint/2010/main" val="2502365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7"/>
            <a:ext cx="5915025" cy="819449"/>
          </a:xfrm>
        </p:spPr>
        <p:txBody>
          <a:bodyPr/>
          <a:lstStyle/>
          <a:p>
            <a:pPr algn="ctr"/>
            <a:r>
              <a:rPr lang="en-US" dirty="0"/>
              <a:t>Grave Markings</a:t>
            </a:r>
          </a:p>
        </p:txBody>
      </p:sp>
      <p:sp>
        <p:nvSpPr>
          <p:cNvPr id="3" name="Content Placeholder 2"/>
          <p:cNvSpPr>
            <a:spLocks noGrp="1"/>
          </p:cNvSpPr>
          <p:nvPr>
            <p:ph idx="1"/>
          </p:nvPr>
        </p:nvSpPr>
        <p:spPr>
          <a:xfrm>
            <a:off x="471488" y="1789611"/>
            <a:ext cx="5915025" cy="6446340"/>
          </a:xfrm>
        </p:spPr>
        <p:txBody>
          <a:bodyPr>
            <a:normAutofit/>
          </a:bodyPr>
          <a:lstStyle/>
          <a:p>
            <a:r>
              <a:rPr lang="en-US" dirty="0"/>
              <a:t>Help Honor the Memory of Patriots</a:t>
            </a:r>
          </a:p>
          <a:p>
            <a:r>
              <a:rPr lang="en-US" dirty="0"/>
              <a:t>Participation Involves Working with a committee and Doing One or More of Following:</a:t>
            </a:r>
          </a:p>
          <a:p>
            <a:pPr lvl="1"/>
            <a:r>
              <a:rPr lang="en-US" dirty="0"/>
              <a:t>Help Locate Patriot Graves</a:t>
            </a:r>
          </a:p>
          <a:p>
            <a:pPr lvl="1"/>
            <a:r>
              <a:rPr lang="en-US" dirty="0"/>
              <a:t>Visit Cemetery to find and Survey Condition of Stone</a:t>
            </a:r>
          </a:p>
          <a:p>
            <a:pPr lvl="1"/>
            <a:r>
              <a:rPr lang="en-US" dirty="0"/>
              <a:t>Assist in Repairing Stone or Getting a New Stone</a:t>
            </a:r>
          </a:p>
          <a:p>
            <a:pPr lvl="1"/>
            <a:r>
              <a:rPr lang="en-US" dirty="0"/>
              <a:t>Research the Patriot and Prepare a Brief Biography</a:t>
            </a:r>
          </a:p>
          <a:p>
            <a:pPr lvl="1"/>
            <a:r>
              <a:rPr lang="en-US" dirty="0"/>
              <a:t>Help with Press Release or Contacting Decedents</a:t>
            </a:r>
          </a:p>
          <a:p>
            <a:pPr lvl="1"/>
            <a:r>
              <a:rPr lang="en-US" dirty="0"/>
              <a:t>Participate in the Ceremony</a:t>
            </a:r>
          </a:p>
          <a:p>
            <a:r>
              <a:rPr lang="en-US" dirty="0"/>
              <a:t>Go To Page 18 of Workbook</a:t>
            </a:r>
          </a:p>
          <a:p>
            <a:r>
              <a:rPr lang="en-US" dirty="0"/>
              <a:t>Please Answer These Questions in the Workbook</a:t>
            </a:r>
          </a:p>
          <a:p>
            <a:pPr lvl="1"/>
            <a:r>
              <a:rPr lang="en-US" dirty="0"/>
              <a:t>Do you enjoy walking through a cemetery searching for a grave?</a:t>
            </a:r>
          </a:p>
          <a:p>
            <a:pPr lvl="1"/>
            <a:r>
              <a:rPr lang="en-US" dirty="0"/>
              <a:t>Do you enjoy researching and writing stories and biographies?</a:t>
            </a:r>
          </a:p>
          <a:p>
            <a:pPr lvl="1"/>
            <a:r>
              <a:rPr lang="en-US" dirty="0"/>
              <a:t>Do you enjoy refurbishing things like old tombstones?</a:t>
            </a:r>
          </a:p>
          <a:p>
            <a:pPr lvl="1"/>
            <a:r>
              <a:rPr lang="en-US" dirty="0"/>
              <a:t>Would you like to support the chapters Grave Marking program?</a:t>
            </a:r>
          </a:p>
          <a:p>
            <a:r>
              <a:rPr lang="en-US" dirty="0"/>
              <a:t>Participation leads to a Grave Marking Medal</a:t>
            </a:r>
          </a:p>
          <a:p>
            <a:endParaRPr lang="en-US" dirty="0"/>
          </a:p>
        </p:txBody>
      </p:sp>
    </p:spTree>
    <p:extLst>
      <p:ext uri="{BB962C8B-B14F-4D97-AF65-F5344CB8AC3E}">
        <p14:creationId xmlns:p14="http://schemas.microsoft.com/office/powerpoint/2010/main" val="523658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7"/>
            <a:ext cx="5915025" cy="1067644"/>
          </a:xfrm>
        </p:spPr>
        <p:txBody>
          <a:bodyPr/>
          <a:lstStyle/>
          <a:p>
            <a:pPr algn="ctr"/>
            <a:r>
              <a:rPr lang="en-US" dirty="0"/>
              <a:t>Veteran Service and Support</a:t>
            </a:r>
          </a:p>
        </p:txBody>
      </p:sp>
      <p:sp>
        <p:nvSpPr>
          <p:cNvPr id="3" name="Content Placeholder 2"/>
          <p:cNvSpPr>
            <a:spLocks noGrp="1"/>
          </p:cNvSpPr>
          <p:nvPr>
            <p:ph idx="1"/>
          </p:nvPr>
        </p:nvSpPr>
        <p:spPr>
          <a:xfrm>
            <a:off x="471488" y="1754659"/>
            <a:ext cx="5915025" cy="6932140"/>
          </a:xfrm>
        </p:spPr>
        <p:txBody>
          <a:bodyPr>
            <a:normAutofit/>
          </a:bodyPr>
          <a:lstStyle/>
          <a:p>
            <a:r>
              <a:rPr lang="en-US" dirty="0"/>
              <a:t>Receive Acknowledgement for Being a Veteran and/or Help Support Veterans</a:t>
            </a:r>
          </a:p>
          <a:p>
            <a:r>
              <a:rPr lang="en-US" dirty="0"/>
              <a:t>Participation Involves :</a:t>
            </a:r>
          </a:p>
          <a:p>
            <a:pPr lvl="1"/>
            <a:r>
              <a:rPr lang="en-US" dirty="0"/>
              <a:t>Filling out a Form to Receive Recognition for Your Military Service</a:t>
            </a:r>
          </a:p>
          <a:p>
            <a:pPr lvl="1"/>
            <a:r>
              <a:rPr lang="en-US" dirty="0"/>
              <a:t>Participate in or Support Local Veterans Service Programs</a:t>
            </a:r>
          </a:p>
          <a:p>
            <a:pPr lvl="1"/>
            <a:r>
              <a:rPr lang="en-US" dirty="0"/>
              <a:t>Visit Veterans who are in the Hospital</a:t>
            </a:r>
          </a:p>
          <a:p>
            <a:r>
              <a:rPr lang="en-US" dirty="0"/>
              <a:t>Go To Page 19 of Workbook</a:t>
            </a:r>
          </a:p>
          <a:p>
            <a:r>
              <a:rPr lang="en-US" dirty="0"/>
              <a:t>Please Answer These Questions in the Workbook</a:t>
            </a:r>
          </a:p>
          <a:p>
            <a:pPr lvl="1"/>
            <a:r>
              <a:rPr lang="en-US" dirty="0"/>
              <a:t>Were you a veteran in the United States Military?</a:t>
            </a:r>
          </a:p>
          <a:p>
            <a:pPr lvl="1"/>
            <a:r>
              <a:rPr lang="en-US" dirty="0"/>
              <a:t>Have you been involved in veteran’s organizations and events?</a:t>
            </a:r>
          </a:p>
          <a:p>
            <a:pPr lvl="1"/>
            <a:r>
              <a:rPr lang="en-US" dirty="0"/>
              <a:t>Would you like to support the chapters Veterans Program?</a:t>
            </a:r>
          </a:p>
          <a:p>
            <a:r>
              <a:rPr lang="en-US" dirty="0"/>
              <a:t>Completion of Service as Veteran Gives you Opportunity to Purchase a Veteran Medal</a:t>
            </a:r>
          </a:p>
          <a:p>
            <a:r>
              <a:rPr lang="en-US" dirty="0"/>
              <a:t>Completion of Work with Veterans Give you Opportunity to Purchase a Veteran Service Medal</a:t>
            </a:r>
          </a:p>
          <a:p>
            <a:endParaRPr lang="en-US" dirty="0"/>
          </a:p>
        </p:txBody>
      </p:sp>
    </p:spTree>
    <p:extLst>
      <p:ext uri="{BB962C8B-B14F-4D97-AF65-F5344CB8AC3E}">
        <p14:creationId xmlns:p14="http://schemas.microsoft.com/office/powerpoint/2010/main" val="3733564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7"/>
            <a:ext cx="5915025" cy="1093770"/>
          </a:xfrm>
        </p:spPr>
        <p:txBody>
          <a:bodyPr/>
          <a:lstStyle/>
          <a:p>
            <a:pPr algn="ctr"/>
            <a:r>
              <a:rPr lang="en-US" dirty="0"/>
              <a:t>Speaker Bureau</a:t>
            </a:r>
          </a:p>
        </p:txBody>
      </p:sp>
      <p:sp>
        <p:nvSpPr>
          <p:cNvPr id="3" name="Content Placeholder 2"/>
          <p:cNvSpPr>
            <a:spLocks noGrp="1"/>
          </p:cNvSpPr>
          <p:nvPr>
            <p:ph idx="1"/>
          </p:nvPr>
        </p:nvSpPr>
        <p:spPr/>
        <p:txBody>
          <a:bodyPr>
            <a:normAutofit/>
          </a:bodyPr>
          <a:lstStyle/>
          <a:p>
            <a:r>
              <a:rPr lang="en-US" dirty="0"/>
              <a:t>Be a speaker and help to spread the history of the revolutionary period  </a:t>
            </a:r>
          </a:p>
          <a:p>
            <a:r>
              <a:rPr lang="en-US" dirty="0"/>
              <a:t>Participation Involves :</a:t>
            </a:r>
          </a:p>
          <a:p>
            <a:pPr lvl="1"/>
            <a:r>
              <a:rPr lang="en-US" dirty="0"/>
              <a:t>Writing talks on Revolutionary Period or SAR</a:t>
            </a:r>
          </a:p>
          <a:p>
            <a:pPr lvl="1"/>
            <a:r>
              <a:rPr lang="en-US" dirty="0"/>
              <a:t>Present talks to Chapter, Local Organizations, Schools</a:t>
            </a:r>
          </a:p>
          <a:p>
            <a:r>
              <a:rPr lang="en-US" dirty="0"/>
              <a:t>Go To Page 19 of Workbook</a:t>
            </a:r>
          </a:p>
          <a:p>
            <a:r>
              <a:rPr lang="en-US" dirty="0"/>
              <a:t>Please Answer These Questions in the Workbook</a:t>
            </a:r>
          </a:p>
          <a:p>
            <a:pPr lvl="1"/>
            <a:r>
              <a:rPr lang="en-US" dirty="0"/>
              <a:t>Do you enjoy researching and putting together talks?</a:t>
            </a:r>
          </a:p>
          <a:p>
            <a:pPr lvl="1"/>
            <a:r>
              <a:rPr lang="en-US" dirty="0"/>
              <a:t>Do you enjoy presenting but not preparing speeches?</a:t>
            </a:r>
          </a:p>
          <a:p>
            <a:pPr lvl="1"/>
            <a:r>
              <a:rPr lang="en-US" dirty="0"/>
              <a:t>Would you be willing to develop and/or present Revolutionary Period talks?</a:t>
            </a:r>
          </a:p>
          <a:p>
            <a:pPr marL="0" indent="0">
              <a:buNone/>
            </a:pPr>
            <a:endParaRPr lang="en-US" dirty="0"/>
          </a:p>
        </p:txBody>
      </p:sp>
    </p:spTree>
    <p:extLst>
      <p:ext uri="{BB962C8B-B14F-4D97-AF65-F5344CB8AC3E}">
        <p14:creationId xmlns:p14="http://schemas.microsoft.com/office/powerpoint/2010/main" val="2858846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Patriot Research System (PRS)</a:t>
            </a:r>
          </a:p>
        </p:txBody>
      </p:sp>
      <p:sp>
        <p:nvSpPr>
          <p:cNvPr id="3" name="Content Placeholder 2"/>
          <p:cNvSpPr>
            <a:spLocks noGrp="1"/>
          </p:cNvSpPr>
          <p:nvPr>
            <p:ph idx="1"/>
          </p:nvPr>
        </p:nvSpPr>
        <p:spPr/>
        <p:txBody>
          <a:bodyPr>
            <a:normAutofit fontScale="92500" lnSpcReduction="20000"/>
          </a:bodyPr>
          <a:lstStyle/>
          <a:p>
            <a:r>
              <a:rPr lang="en-US" dirty="0"/>
              <a:t>Help Build the New Patriot Research System</a:t>
            </a:r>
          </a:p>
          <a:p>
            <a:r>
              <a:rPr lang="en-US" dirty="0"/>
              <a:t>System will Provide On-Line Access to Patriot Records</a:t>
            </a:r>
          </a:p>
          <a:p>
            <a:pPr lvl="1"/>
            <a:r>
              <a:rPr lang="en-US" dirty="0"/>
              <a:t>Biographies</a:t>
            </a:r>
          </a:p>
          <a:p>
            <a:pPr lvl="1"/>
            <a:r>
              <a:rPr lang="en-US" dirty="0"/>
              <a:t>SAR Applications</a:t>
            </a:r>
          </a:p>
          <a:p>
            <a:pPr lvl="1"/>
            <a:r>
              <a:rPr lang="en-US" dirty="0"/>
              <a:t>Source Information</a:t>
            </a:r>
          </a:p>
          <a:p>
            <a:pPr lvl="1"/>
            <a:r>
              <a:rPr lang="en-US" dirty="0"/>
              <a:t>Link to DAR to GRS System</a:t>
            </a:r>
          </a:p>
          <a:p>
            <a:pPr lvl="1"/>
            <a:r>
              <a:rPr lang="en-US" dirty="0"/>
              <a:t>Link to Find A Grave to Grave Data/Stone</a:t>
            </a:r>
          </a:p>
          <a:p>
            <a:r>
              <a:rPr lang="en-US" dirty="0"/>
              <a:t>Participation Involves :</a:t>
            </a:r>
          </a:p>
          <a:p>
            <a:pPr lvl="1"/>
            <a:r>
              <a:rPr lang="en-US" dirty="0"/>
              <a:t>Volunteering to Enter Data</a:t>
            </a:r>
          </a:p>
          <a:p>
            <a:pPr lvl="1"/>
            <a:r>
              <a:rPr lang="en-US" dirty="0"/>
              <a:t>Knowledge of Computer Word Processing and Data Entry</a:t>
            </a:r>
          </a:p>
          <a:p>
            <a:pPr lvl="1"/>
            <a:r>
              <a:rPr lang="en-US" dirty="0"/>
              <a:t>Knowledge of Navigating Web Sites</a:t>
            </a:r>
          </a:p>
          <a:p>
            <a:r>
              <a:rPr lang="en-US" dirty="0"/>
              <a:t>Go To Page 19 of Workbook</a:t>
            </a:r>
          </a:p>
          <a:p>
            <a:r>
              <a:rPr lang="en-US" dirty="0"/>
              <a:t>Please Answer These Questions in the Workbook</a:t>
            </a:r>
          </a:p>
          <a:p>
            <a:pPr lvl="1"/>
            <a:r>
              <a:rPr lang="en-US" dirty="0"/>
              <a:t>Do you like using computer skills and enjoy navigating websites?</a:t>
            </a:r>
          </a:p>
          <a:p>
            <a:pPr lvl="1"/>
            <a:r>
              <a:rPr lang="en-US" dirty="0"/>
              <a:t>Are you interested in entering data on patriots into a database?</a:t>
            </a:r>
          </a:p>
          <a:p>
            <a:pPr lvl="1"/>
            <a:r>
              <a:rPr lang="en-US" dirty="0"/>
              <a:t>Are you interested in researching biographical information on patriots?</a:t>
            </a:r>
          </a:p>
          <a:p>
            <a:pPr lvl="1"/>
            <a:r>
              <a:rPr lang="en-US" dirty="0"/>
              <a:t>Would you be willing to help build the Patriot Research Database?</a:t>
            </a:r>
          </a:p>
          <a:p>
            <a:r>
              <a:rPr lang="en-US" dirty="0"/>
              <a:t>Participation of 40 hours entry work leads to earning the Lafayette Medal.</a:t>
            </a:r>
          </a:p>
          <a:p>
            <a:endParaRPr lang="en-US" dirty="0"/>
          </a:p>
        </p:txBody>
      </p:sp>
    </p:spTree>
    <p:extLst>
      <p:ext uri="{BB962C8B-B14F-4D97-AF65-F5344CB8AC3E}">
        <p14:creationId xmlns:p14="http://schemas.microsoft.com/office/powerpoint/2010/main" val="137988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FE701C-6847-412C-8E81-FA94C989F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869" y="350545"/>
            <a:ext cx="1701551" cy="1656385"/>
          </a:xfrm>
          <a:prstGeom prst="rect">
            <a:avLst/>
          </a:prstGeom>
        </p:spPr>
      </p:pic>
      <p:sp>
        <p:nvSpPr>
          <p:cNvPr id="2" name="TextBox 1"/>
          <p:cNvSpPr txBox="1"/>
          <p:nvPr/>
        </p:nvSpPr>
        <p:spPr>
          <a:xfrm>
            <a:off x="702528" y="568713"/>
            <a:ext cx="3793342" cy="1846659"/>
          </a:xfrm>
          <a:prstGeom prst="rect">
            <a:avLst/>
          </a:prstGeom>
          <a:noFill/>
        </p:spPr>
        <p:txBody>
          <a:bodyPr wrap="square" rtlCol="0">
            <a:spAutoFit/>
          </a:bodyPr>
          <a:lstStyle/>
          <a:p>
            <a:pPr algn="ctr"/>
            <a:r>
              <a:rPr lang="en-US" sz="3200" dirty="0"/>
              <a:t>250th Anniversary Celebration </a:t>
            </a:r>
          </a:p>
          <a:p>
            <a:pPr algn="ctr"/>
            <a:r>
              <a:rPr lang="en-US" sz="3200" dirty="0"/>
              <a:t>1776-2076</a:t>
            </a:r>
          </a:p>
          <a:p>
            <a:endParaRPr lang="en-US" dirty="0"/>
          </a:p>
        </p:txBody>
      </p:sp>
      <p:sp>
        <p:nvSpPr>
          <p:cNvPr id="4" name="TextBox 3"/>
          <p:cNvSpPr txBox="1"/>
          <p:nvPr/>
        </p:nvSpPr>
        <p:spPr>
          <a:xfrm>
            <a:off x="431074" y="2986905"/>
            <a:ext cx="6059891" cy="6063198"/>
          </a:xfrm>
          <a:prstGeom prst="rect">
            <a:avLst/>
          </a:prstGeom>
          <a:noFill/>
        </p:spPr>
        <p:txBody>
          <a:bodyPr wrap="square" rtlCol="0">
            <a:spAutoFit/>
          </a:bodyPr>
          <a:lstStyle/>
          <a:p>
            <a:pPr algn="ctr"/>
            <a:r>
              <a:rPr lang="en-US" sz="2400" dirty="0"/>
              <a:t>National, State Organizing Committees are Working on Anniversary Celebration.  You can help too.</a:t>
            </a:r>
          </a:p>
          <a:p>
            <a:pPr marL="285750" indent="-285750">
              <a:buFont typeface="Arial" panose="020B0604020202020204" pitchFamily="34" charset="0"/>
              <a:buChar char="•"/>
            </a:pPr>
            <a:r>
              <a:rPr lang="en-US" sz="2400" dirty="0"/>
              <a:t>Participation Involves:</a:t>
            </a:r>
          </a:p>
          <a:p>
            <a:pPr marL="742950" lvl="1" indent="-285750">
              <a:buFont typeface="Arial" panose="020B0604020202020204" pitchFamily="34" charset="0"/>
              <a:buChar char="•"/>
            </a:pPr>
            <a:r>
              <a:rPr lang="en-US" sz="2000" dirty="0"/>
              <a:t>Working with Chapter Committee to plan</a:t>
            </a:r>
          </a:p>
          <a:p>
            <a:pPr lvl="1"/>
            <a:r>
              <a:rPr lang="en-US" sz="2000" dirty="0"/>
              <a:t>     events for the Celebration</a:t>
            </a:r>
          </a:p>
          <a:p>
            <a:pPr marL="800100" lvl="1" indent="-342900">
              <a:buFont typeface="Arial" panose="020B0604020202020204" pitchFamily="34" charset="0"/>
              <a:buChar char="•"/>
            </a:pPr>
            <a:r>
              <a:rPr lang="en-US" sz="2000" dirty="0"/>
              <a:t>Help contact other local organizations to partner in events.</a:t>
            </a:r>
          </a:p>
          <a:p>
            <a:pPr marL="800100" lvl="1" indent="-342900">
              <a:buFont typeface="Arial" panose="020B0604020202020204" pitchFamily="34" charset="0"/>
              <a:buChar char="•"/>
            </a:pPr>
            <a:r>
              <a:rPr lang="en-US" sz="2000" dirty="0"/>
              <a:t>Participation in Events</a:t>
            </a:r>
          </a:p>
          <a:p>
            <a:pPr marL="342900" indent="-342900">
              <a:buFont typeface="Arial" panose="020B0604020202020204" pitchFamily="34" charset="0"/>
              <a:buChar char="•"/>
            </a:pPr>
            <a:r>
              <a:rPr lang="en-US" sz="2400" dirty="0"/>
              <a:t>Go To Page 19 of Workbook</a:t>
            </a:r>
          </a:p>
          <a:p>
            <a:pPr marL="800100" lvl="1" indent="-342900">
              <a:buFont typeface="Arial" panose="020B0604020202020204" pitchFamily="34" charset="0"/>
              <a:buChar char="•"/>
            </a:pPr>
            <a:r>
              <a:rPr lang="en-US" sz="2000" dirty="0"/>
              <a:t>Do you have an interest in anniversary of our country?</a:t>
            </a:r>
          </a:p>
          <a:p>
            <a:pPr marL="800100" lvl="1" indent="-342900">
              <a:buFont typeface="Arial" panose="020B0604020202020204" pitchFamily="34" charset="0"/>
              <a:buChar char="•"/>
            </a:pPr>
            <a:r>
              <a:rPr lang="en-US" sz="2000" dirty="0"/>
              <a:t>Are you a member of other organizations that are planning events?</a:t>
            </a:r>
          </a:p>
          <a:p>
            <a:pPr marL="800100" lvl="1" indent="-342900">
              <a:buFont typeface="Arial" panose="020B0604020202020204" pitchFamily="34" charset="0"/>
              <a:buChar char="•"/>
            </a:pPr>
            <a:r>
              <a:rPr lang="en-US" sz="2000" dirty="0"/>
              <a:t>Would you be willing to help the chapter organize and hold events for 250</a:t>
            </a:r>
            <a:r>
              <a:rPr lang="en-US" sz="2000" baseline="30000" dirty="0"/>
              <a:t>th</a:t>
            </a:r>
            <a:r>
              <a:rPr lang="en-US" sz="2000" dirty="0"/>
              <a:t> Celebration? </a:t>
            </a:r>
          </a:p>
          <a:p>
            <a:pPr marL="285750" indent="-285750">
              <a:buFont typeface="Arial" panose="020B0604020202020204" pitchFamily="34" charset="0"/>
              <a:buChar char="•"/>
            </a:pPr>
            <a:r>
              <a:rPr lang="en-US" sz="2400" dirty="0"/>
              <a:t>Be a Part of the Celebration</a:t>
            </a:r>
          </a:p>
          <a:p>
            <a:pPr marL="285750" indent="-285750">
              <a:buFont typeface="Arial" panose="020B0604020202020204" pitchFamily="34" charset="0"/>
              <a:buChar char="•"/>
            </a:pPr>
            <a:r>
              <a:rPr lang="en-US" sz="2400" dirty="0"/>
              <a:t>Medal for Participation is Available</a:t>
            </a:r>
          </a:p>
        </p:txBody>
      </p:sp>
      <p:sp>
        <p:nvSpPr>
          <p:cNvPr id="5" name="TextBox 4"/>
          <p:cNvSpPr txBox="1"/>
          <p:nvPr/>
        </p:nvSpPr>
        <p:spPr>
          <a:xfrm>
            <a:off x="4174162" y="2006930"/>
            <a:ext cx="2522963" cy="369332"/>
          </a:xfrm>
          <a:prstGeom prst="rect">
            <a:avLst/>
          </a:prstGeom>
          <a:noFill/>
        </p:spPr>
        <p:txBody>
          <a:bodyPr wrap="square" rtlCol="0">
            <a:spAutoFit/>
          </a:bodyPr>
          <a:lstStyle/>
          <a:p>
            <a:pPr algn="ctr"/>
            <a:r>
              <a:rPr lang="en-US" dirty="0"/>
              <a:t>SAR Anniversary Logo</a:t>
            </a:r>
          </a:p>
        </p:txBody>
      </p:sp>
    </p:spTree>
    <p:extLst>
      <p:ext uri="{BB962C8B-B14F-4D97-AF65-F5344CB8AC3E}">
        <p14:creationId xmlns:p14="http://schemas.microsoft.com/office/powerpoint/2010/main" val="400965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8D85-C26B-4512-94CB-CE0D1052A3A0}"/>
              </a:ext>
            </a:extLst>
          </p:cNvPr>
          <p:cNvSpPr>
            <a:spLocks noGrp="1"/>
          </p:cNvSpPr>
          <p:nvPr>
            <p:ph type="title"/>
          </p:nvPr>
        </p:nvSpPr>
        <p:spPr/>
        <p:txBody>
          <a:bodyPr/>
          <a:lstStyle/>
          <a:p>
            <a:pPr algn="ctr"/>
            <a:r>
              <a:rPr lang="en-US" dirty="0"/>
              <a:t>WELCOME TO THE SAR</a:t>
            </a:r>
          </a:p>
        </p:txBody>
      </p:sp>
      <p:sp>
        <p:nvSpPr>
          <p:cNvPr id="3" name="Content Placeholder 2">
            <a:extLst>
              <a:ext uri="{FF2B5EF4-FFF2-40B4-BE49-F238E27FC236}">
                <a16:creationId xmlns:a16="http://schemas.microsoft.com/office/drawing/2014/main" id="{FD258AB2-7561-49C6-884B-D23C4F28E721}"/>
              </a:ext>
            </a:extLst>
          </p:cNvPr>
          <p:cNvSpPr>
            <a:spLocks noGrp="1"/>
          </p:cNvSpPr>
          <p:nvPr>
            <p:ph idx="1"/>
          </p:nvPr>
        </p:nvSpPr>
        <p:spPr/>
        <p:txBody>
          <a:bodyPr/>
          <a:lstStyle/>
          <a:p>
            <a:r>
              <a:rPr lang="en-US" dirty="0"/>
              <a:t>WE WANT YOU TO BE AT HOME IN SAR</a:t>
            </a:r>
          </a:p>
          <a:p>
            <a:pPr lvl="1"/>
            <a:endParaRPr lang="en-US" dirty="0"/>
          </a:p>
          <a:p>
            <a:endParaRPr lang="en-US" dirty="0"/>
          </a:p>
          <a:p>
            <a:r>
              <a:rPr lang="en-US" dirty="0"/>
              <a:t>MENTOR IS YOUR PRIMARY GO TO PERSON.  HE HAS GOOD KNOWLEDGE OF CHAPTER AND ITS PROGRAMS</a:t>
            </a:r>
          </a:p>
          <a:p>
            <a:endParaRPr lang="en-US" dirty="0"/>
          </a:p>
          <a:p>
            <a:r>
              <a:rPr lang="en-US" dirty="0"/>
              <a:t>WORKBOOK PROVIDES AN OVERVIEW OF THE ORGANIZATION AND</a:t>
            </a:r>
          </a:p>
          <a:p>
            <a:endParaRPr lang="en-US" dirty="0"/>
          </a:p>
          <a:p>
            <a:endParaRPr lang="en-US" dirty="0"/>
          </a:p>
          <a:p>
            <a:r>
              <a:rPr lang="en-US" dirty="0"/>
              <a:t>WE WANT YOUR INVOLVEMENT</a:t>
            </a:r>
          </a:p>
          <a:p>
            <a:pPr lvl="1"/>
            <a:endParaRPr lang="en-US" dirty="0"/>
          </a:p>
        </p:txBody>
      </p:sp>
    </p:spTree>
    <p:extLst>
      <p:ext uri="{BB962C8B-B14F-4D97-AF65-F5344CB8AC3E}">
        <p14:creationId xmlns:p14="http://schemas.microsoft.com/office/powerpoint/2010/main" val="1136582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741073"/>
          </a:xfrm>
        </p:spPr>
        <p:txBody>
          <a:bodyPr>
            <a:normAutofit fontScale="90000"/>
          </a:bodyPr>
          <a:lstStyle/>
          <a:p>
            <a:pPr algn="ctr"/>
            <a:r>
              <a:rPr lang="en-US" dirty="0"/>
              <a:t>Wreaths Across America</a:t>
            </a:r>
            <a:br>
              <a:rPr lang="en-US" dirty="0"/>
            </a:br>
            <a:r>
              <a:rPr lang="en-US" sz="2200" dirty="0"/>
              <a:t>A Partners in Patriotism Program</a:t>
            </a:r>
          </a:p>
        </p:txBody>
      </p:sp>
      <p:sp>
        <p:nvSpPr>
          <p:cNvPr id="3" name="Content Placeholder 2"/>
          <p:cNvSpPr>
            <a:spLocks noGrp="1"/>
          </p:cNvSpPr>
          <p:nvPr>
            <p:ph idx="1"/>
          </p:nvPr>
        </p:nvSpPr>
        <p:spPr>
          <a:xfrm>
            <a:off x="471488" y="1515291"/>
            <a:ext cx="5915025" cy="7119258"/>
          </a:xfrm>
        </p:spPr>
        <p:txBody>
          <a:bodyPr>
            <a:normAutofit/>
          </a:bodyPr>
          <a:lstStyle/>
          <a:p>
            <a:pPr marL="0" indent="0" algn="ctr">
              <a:buNone/>
            </a:pPr>
            <a:r>
              <a:rPr lang="en-US" dirty="0"/>
              <a:t>Wreaths Across America is a National Veterans Remembrance Event held every Second Saturday in December and often led by local SAR and DAR organizations.</a:t>
            </a:r>
          </a:p>
          <a:p>
            <a:pPr marL="0" indent="0">
              <a:buNone/>
            </a:pPr>
            <a:endParaRPr lang="en-US" dirty="0"/>
          </a:p>
          <a:p>
            <a:r>
              <a:rPr lang="en-US" dirty="0"/>
              <a:t>Participation Involves :</a:t>
            </a:r>
          </a:p>
          <a:p>
            <a:pPr lvl="1"/>
            <a:r>
              <a:rPr lang="en-US" dirty="0"/>
              <a:t>Work with Chapter to organize or support another organization to organize the event.</a:t>
            </a:r>
          </a:p>
          <a:p>
            <a:pPr lvl="1"/>
            <a:r>
              <a:rPr lang="en-US" dirty="0"/>
              <a:t>Help sell wreaths to be placed on veteran graves.</a:t>
            </a:r>
          </a:p>
          <a:p>
            <a:pPr lvl="1"/>
            <a:r>
              <a:rPr lang="en-US" dirty="0"/>
              <a:t>Participate in the event.</a:t>
            </a:r>
          </a:p>
          <a:p>
            <a:pPr lvl="1"/>
            <a:r>
              <a:rPr lang="en-US" dirty="0"/>
              <a:t>If a veteran put on that uniform (oh boy) and represent your branch of service.</a:t>
            </a:r>
          </a:p>
          <a:p>
            <a:r>
              <a:rPr lang="en-US" dirty="0"/>
              <a:t>Go To Page 20 of Workbook</a:t>
            </a:r>
          </a:p>
          <a:p>
            <a:r>
              <a:rPr lang="en-US" dirty="0"/>
              <a:t>Please Answer These Questions in the Workbook</a:t>
            </a:r>
          </a:p>
          <a:p>
            <a:pPr lvl="1"/>
            <a:r>
              <a:rPr lang="en-US" dirty="0"/>
              <a:t>Do you have an interest in honoring the Nations Veterans?</a:t>
            </a:r>
          </a:p>
          <a:p>
            <a:pPr lvl="1"/>
            <a:r>
              <a:rPr lang="en-US" dirty="0"/>
              <a:t>Are you willing to contact people or businesses and sell wreaths?</a:t>
            </a:r>
          </a:p>
          <a:p>
            <a:pPr lvl="1"/>
            <a:r>
              <a:rPr lang="en-US" dirty="0"/>
              <a:t>Are you ready to put in a few hours preparing the cemetery and placing wreaths?</a:t>
            </a:r>
          </a:p>
          <a:p>
            <a:pPr lvl="1"/>
            <a:r>
              <a:rPr lang="en-US" dirty="0"/>
              <a:t>Would you be willing to help the chapter organize and hold this event?</a:t>
            </a:r>
          </a:p>
          <a:p>
            <a:pPr marL="0" indent="0">
              <a:buNone/>
            </a:pPr>
            <a:endParaRPr lang="en-US" dirty="0"/>
          </a:p>
          <a:p>
            <a:endParaRPr lang="en-US" dirty="0"/>
          </a:p>
        </p:txBody>
      </p:sp>
    </p:spTree>
    <p:extLst>
      <p:ext uri="{BB962C8B-B14F-4D97-AF65-F5344CB8AC3E}">
        <p14:creationId xmlns:p14="http://schemas.microsoft.com/office/powerpoint/2010/main" val="3198361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Attendance at State Society and National Meetings</a:t>
            </a:r>
          </a:p>
        </p:txBody>
      </p:sp>
      <p:sp>
        <p:nvSpPr>
          <p:cNvPr id="3" name="Content Placeholder 2"/>
          <p:cNvSpPr>
            <a:spLocks noGrp="1"/>
          </p:cNvSpPr>
          <p:nvPr>
            <p:ph idx="1"/>
          </p:nvPr>
        </p:nvSpPr>
        <p:spPr/>
        <p:txBody>
          <a:bodyPr>
            <a:normAutofit lnSpcReduction="10000"/>
          </a:bodyPr>
          <a:lstStyle/>
          <a:p>
            <a:pPr marL="0" indent="0" algn="ctr">
              <a:buNone/>
            </a:pPr>
            <a:r>
              <a:rPr lang="en-US" dirty="0"/>
              <a:t>Being a member of the SAR gives you the opportunity to actively participate at all levels of the organization helping it to meet its objectives.</a:t>
            </a:r>
          </a:p>
          <a:p>
            <a:r>
              <a:rPr lang="en-US" dirty="0"/>
              <a:t>Ways to Participate are:</a:t>
            </a:r>
          </a:p>
          <a:p>
            <a:pPr lvl="1"/>
            <a:r>
              <a:rPr lang="en-US" dirty="0"/>
              <a:t>Taking and active roll in some of the programs presented.</a:t>
            </a:r>
          </a:p>
          <a:p>
            <a:pPr lvl="1"/>
            <a:r>
              <a:rPr lang="en-US" dirty="0"/>
              <a:t>Being willing to hold a committee chair or officer position.</a:t>
            </a:r>
          </a:p>
          <a:p>
            <a:pPr lvl="1"/>
            <a:r>
              <a:rPr lang="en-US" dirty="0"/>
              <a:t>Attend State Society events and meetings.</a:t>
            </a:r>
          </a:p>
          <a:p>
            <a:pPr lvl="1"/>
            <a:r>
              <a:rPr lang="en-US" dirty="0"/>
              <a:t>Be willing to participate on State Society committees.</a:t>
            </a:r>
          </a:p>
          <a:p>
            <a:pPr lvl="1"/>
            <a:r>
              <a:rPr lang="en-US" dirty="0"/>
              <a:t>Attend and participate in National Leadership meetings.</a:t>
            </a:r>
          </a:p>
          <a:p>
            <a:pPr lvl="1"/>
            <a:r>
              <a:rPr lang="en-US" dirty="0"/>
              <a:t>Attend and be a delegate to the National Congress.</a:t>
            </a:r>
          </a:p>
          <a:p>
            <a:r>
              <a:rPr lang="en-US" dirty="0"/>
              <a:t>Go To Page 20 of Workbook</a:t>
            </a:r>
          </a:p>
          <a:p>
            <a:r>
              <a:rPr lang="en-US" dirty="0"/>
              <a:t>Please Answer These Questions in the Workbook</a:t>
            </a:r>
          </a:p>
          <a:p>
            <a:pPr lvl="1"/>
            <a:r>
              <a:rPr lang="en-US" dirty="0"/>
              <a:t>Are you interested in defining or coordinating programs?</a:t>
            </a:r>
          </a:p>
          <a:p>
            <a:pPr lvl="1"/>
            <a:r>
              <a:rPr lang="en-US" dirty="0"/>
              <a:t>Do you enjoy working with a group?</a:t>
            </a:r>
          </a:p>
          <a:p>
            <a:pPr lvl="1"/>
            <a:r>
              <a:rPr lang="en-US" dirty="0"/>
              <a:t>Are you interested in meeting new compatriots from other states?</a:t>
            </a:r>
          </a:p>
          <a:p>
            <a:pPr lvl="1"/>
            <a:r>
              <a:rPr lang="en-US" dirty="0"/>
              <a:t>Would you like to attend a Leadership Conference?</a:t>
            </a:r>
          </a:p>
          <a:p>
            <a:pPr marL="342900" lvl="1" indent="0">
              <a:buNone/>
            </a:pPr>
            <a:endParaRPr lang="en-US" dirty="0"/>
          </a:p>
          <a:p>
            <a:pPr marL="0" indent="0">
              <a:buNone/>
            </a:pPr>
            <a:endParaRPr lang="en-US" dirty="0"/>
          </a:p>
        </p:txBody>
      </p:sp>
    </p:spTree>
    <p:extLst>
      <p:ext uri="{BB962C8B-B14F-4D97-AF65-F5344CB8AC3E}">
        <p14:creationId xmlns:p14="http://schemas.microsoft.com/office/powerpoint/2010/main" val="2740208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119895"/>
          </a:xfrm>
        </p:spPr>
        <p:txBody>
          <a:bodyPr/>
          <a:lstStyle/>
          <a:p>
            <a:pPr algn="ctr"/>
            <a:r>
              <a:rPr lang="en-US" dirty="0"/>
              <a:t>Wrap Up</a:t>
            </a:r>
          </a:p>
        </p:txBody>
      </p:sp>
      <p:sp>
        <p:nvSpPr>
          <p:cNvPr id="3" name="Content Placeholder 2"/>
          <p:cNvSpPr>
            <a:spLocks noGrp="1"/>
          </p:cNvSpPr>
          <p:nvPr>
            <p:ph idx="1"/>
          </p:nvPr>
        </p:nvSpPr>
        <p:spPr>
          <a:xfrm>
            <a:off x="471488" y="2063931"/>
            <a:ext cx="5915025" cy="6172020"/>
          </a:xfrm>
        </p:spPr>
        <p:txBody>
          <a:bodyPr/>
          <a:lstStyle/>
          <a:p>
            <a:r>
              <a:rPr lang="en-US" dirty="0"/>
              <a:t>Again We Welcome You to the </a:t>
            </a:r>
            <a:r>
              <a:rPr lang="en-US" dirty="0" err="1">
                <a:solidFill>
                  <a:srgbClr val="0070C0"/>
                </a:solidFill>
              </a:rPr>
              <a:t>ChapterName</a:t>
            </a:r>
            <a:r>
              <a:rPr lang="en-US" dirty="0"/>
              <a:t> Chapter</a:t>
            </a:r>
          </a:p>
          <a:p>
            <a:r>
              <a:rPr lang="en-US" dirty="0"/>
              <a:t>Thank You for Listening and Participation</a:t>
            </a:r>
          </a:p>
          <a:p>
            <a:r>
              <a:rPr lang="en-US" dirty="0"/>
              <a:t>Take 10 Minutes Right Now and  Answer Questions on My Part Participation Summary Sheet</a:t>
            </a:r>
          </a:p>
          <a:p>
            <a:pPr lvl="1"/>
            <a:r>
              <a:rPr lang="en-US" dirty="0"/>
              <a:t>Summary Sheet Last Page of Workbook</a:t>
            </a:r>
          </a:p>
          <a:p>
            <a:pPr lvl="1"/>
            <a:r>
              <a:rPr lang="en-US" dirty="0"/>
              <a:t>Please Turn in Summary Sheet</a:t>
            </a:r>
          </a:p>
          <a:p>
            <a:r>
              <a:rPr lang="en-US" dirty="0">
                <a:solidFill>
                  <a:srgbClr val="0070C0"/>
                </a:solidFill>
              </a:rPr>
              <a:t>Our Next Chapter Meeting Is </a:t>
            </a:r>
          </a:p>
          <a:p>
            <a:pPr lvl="1"/>
            <a:r>
              <a:rPr lang="en-US" dirty="0">
                <a:solidFill>
                  <a:srgbClr val="0070C0"/>
                </a:solidFill>
              </a:rPr>
              <a:t>Date</a:t>
            </a:r>
          </a:p>
          <a:p>
            <a:pPr lvl="1"/>
            <a:r>
              <a:rPr lang="en-US" dirty="0">
                <a:solidFill>
                  <a:srgbClr val="0070C0"/>
                </a:solidFill>
              </a:rPr>
              <a:t>Time</a:t>
            </a:r>
          </a:p>
          <a:p>
            <a:pPr lvl="1"/>
            <a:r>
              <a:rPr lang="en-US" dirty="0">
                <a:solidFill>
                  <a:srgbClr val="0070C0"/>
                </a:solidFill>
              </a:rPr>
              <a:t>Location</a:t>
            </a:r>
          </a:p>
          <a:p>
            <a:pPr lvl="1"/>
            <a:r>
              <a:rPr lang="en-US" dirty="0">
                <a:solidFill>
                  <a:srgbClr val="0070C0"/>
                </a:solidFill>
              </a:rPr>
              <a:t>Occasion (Patriots Day, Vet Day, Presidents Day, Picnic)</a:t>
            </a:r>
          </a:p>
          <a:p>
            <a:r>
              <a:rPr lang="en-US" dirty="0"/>
              <a:t>Are There Any Questions???</a:t>
            </a:r>
          </a:p>
        </p:txBody>
      </p:sp>
    </p:spTree>
    <p:extLst>
      <p:ext uri="{BB962C8B-B14F-4D97-AF65-F5344CB8AC3E}">
        <p14:creationId xmlns:p14="http://schemas.microsoft.com/office/powerpoint/2010/main" val="4223622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A6CE-B5F4-4DD6-98DA-F2A50E44C3AD}"/>
              </a:ext>
            </a:extLst>
          </p:cNvPr>
          <p:cNvSpPr>
            <a:spLocks noGrp="1"/>
          </p:cNvSpPr>
          <p:nvPr>
            <p:ph type="title"/>
          </p:nvPr>
        </p:nvSpPr>
        <p:spPr/>
        <p:txBody>
          <a:bodyPr/>
          <a:lstStyle/>
          <a:p>
            <a:pPr algn="ctr"/>
            <a:r>
              <a:rPr lang="en-US" dirty="0"/>
              <a:t>ABOUT THE SAR</a:t>
            </a:r>
          </a:p>
        </p:txBody>
      </p:sp>
      <p:sp>
        <p:nvSpPr>
          <p:cNvPr id="3" name="Content Placeholder 2">
            <a:extLst>
              <a:ext uri="{FF2B5EF4-FFF2-40B4-BE49-F238E27FC236}">
                <a16:creationId xmlns:a16="http://schemas.microsoft.com/office/drawing/2014/main" id="{7AC993F5-3B7E-4855-9AD1-FD26AD55D090}"/>
              </a:ext>
            </a:extLst>
          </p:cNvPr>
          <p:cNvSpPr>
            <a:spLocks noGrp="1"/>
          </p:cNvSpPr>
          <p:nvPr>
            <p:ph idx="1"/>
          </p:nvPr>
        </p:nvSpPr>
        <p:spPr>
          <a:xfrm>
            <a:off x="527340" y="2469793"/>
            <a:ext cx="5915025" cy="5801784"/>
          </a:xfrm>
        </p:spPr>
        <p:txBody>
          <a:bodyPr>
            <a:normAutofit/>
          </a:bodyPr>
          <a:lstStyle/>
          <a:p>
            <a:r>
              <a:rPr lang="en-US" dirty="0"/>
              <a:t>History</a:t>
            </a:r>
          </a:p>
          <a:p>
            <a:pPr lvl="1"/>
            <a:r>
              <a:rPr lang="en-US" dirty="0"/>
              <a:t>Outgrowth of Centennial Celebrations 1870’s-1880’s</a:t>
            </a:r>
          </a:p>
          <a:p>
            <a:pPr lvl="1"/>
            <a:r>
              <a:rPr lang="en-US" dirty="0"/>
              <a:t>Nationally Organized April 30, 1889 (131 Years Ago)</a:t>
            </a:r>
          </a:p>
          <a:p>
            <a:pPr lvl="1"/>
            <a:r>
              <a:rPr lang="en-US" dirty="0"/>
              <a:t>Incorporated Washington DC 1906 by Act of Congress</a:t>
            </a:r>
          </a:p>
          <a:p>
            <a:pPr lvl="2"/>
            <a:r>
              <a:rPr lang="en-US" dirty="0"/>
              <a:t>Compatriot Theodore Roosevelt (a Member) Signed Into Law</a:t>
            </a:r>
          </a:p>
          <a:p>
            <a:r>
              <a:rPr lang="en-US" dirty="0"/>
              <a:t>Objectives</a:t>
            </a:r>
          </a:p>
          <a:p>
            <a:pPr lvl="1"/>
            <a:r>
              <a:rPr lang="en-US" dirty="0"/>
              <a:t>Patriotic</a:t>
            </a:r>
          </a:p>
          <a:p>
            <a:pPr lvl="1"/>
            <a:r>
              <a:rPr lang="en-US" dirty="0"/>
              <a:t>Historical</a:t>
            </a:r>
          </a:p>
          <a:p>
            <a:pPr lvl="1"/>
            <a:r>
              <a:rPr lang="en-US" dirty="0"/>
              <a:t>Educational</a:t>
            </a:r>
          </a:p>
          <a:p>
            <a:r>
              <a:rPr lang="en-US" dirty="0"/>
              <a:t>Not For Profit Organization-501 (c) (3)</a:t>
            </a:r>
          </a:p>
          <a:p>
            <a:pPr lvl="1"/>
            <a:r>
              <a:rPr lang="en-US" dirty="0"/>
              <a:t>National Society is Umbrella 501 (c) (3)</a:t>
            </a:r>
          </a:p>
          <a:p>
            <a:pPr lvl="1"/>
            <a:r>
              <a:rPr lang="en-US" dirty="0"/>
              <a:t>States and Chapters Under National 501 (c) (3)</a:t>
            </a:r>
          </a:p>
          <a:p>
            <a:pPr lvl="1"/>
            <a:r>
              <a:rPr lang="en-US" dirty="0"/>
              <a:t>All State Societies and Chapters File 990 Tax Return</a:t>
            </a:r>
          </a:p>
          <a:p>
            <a:pPr lvl="1"/>
            <a:r>
              <a:rPr lang="en-US" dirty="0">
                <a:solidFill>
                  <a:srgbClr val="0070C0"/>
                </a:solidFill>
              </a:rPr>
              <a:t>Our State Society is Registered in State as Charitable Organization</a:t>
            </a:r>
          </a:p>
          <a:p>
            <a:pPr lvl="1"/>
            <a:r>
              <a:rPr lang="en-US" dirty="0">
                <a:solidFill>
                  <a:srgbClr val="0070C0"/>
                </a:solidFill>
              </a:rPr>
              <a:t>Our Chapter is Registered in the State as a Charitable Organization</a:t>
            </a:r>
          </a:p>
        </p:txBody>
      </p:sp>
    </p:spTree>
    <p:extLst>
      <p:ext uri="{BB962C8B-B14F-4D97-AF65-F5344CB8AC3E}">
        <p14:creationId xmlns:p14="http://schemas.microsoft.com/office/powerpoint/2010/main" val="17902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00E3B-4039-4F9A-BD75-2FBFFC97F1FF}"/>
              </a:ext>
            </a:extLst>
          </p:cNvPr>
          <p:cNvSpPr>
            <a:spLocks noGrp="1"/>
          </p:cNvSpPr>
          <p:nvPr>
            <p:ph type="title"/>
          </p:nvPr>
        </p:nvSpPr>
        <p:spPr>
          <a:xfrm>
            <a:off x="471488" y="486836"/>
            <a:ext cx="5915025" cy="1156769"/>
          </a:xfrm>
        </p:spPr>
        <p:txBody>
          <a:bodyPr/>
          <a:lstStyle/>
          <a:p>
            <a:pPr algn="ctr"/>
            <a:r>
              <a:rPr lang="en-US" dirty="0"/>
              <a:t>Handbooks and Regulations</a:t>
            </a:r>
          </a:p>
        </p:txBody>
      </p:sp>
      <p:sp>
        <p:nvSpPr>
          <p:cNvPr id="3" name="Content Placeholder 2">
            <a:extLst>
              <a:ext uri="{FF2B5EF4-FFF2-40B4-BE49-F238E27FC236}">
                <a16:creationId xmlns:a16="http://schemas.microsoft.com/office/drawing/2014/main" id="{FD0D57EE-90A7-4D8E-9E75-3A4540A3A41C}"/>
              </a:ext>
            </a:extLst>
          </p:cNvPr>
          <p:cNvSpPr>
            <a:spLocks noGrp="1"/>
          </p:cNvSpPr>
          <p:nvPr>
            <p:ph idx="1"/>
          </p:nvPr>
        </p:nvSpPr>
        <p:spPr>
          <a:xfrm>
            <a:off x="471488" y="1469985"/>
            <a:ext cx="5915025" cy="6765966"/>
          </a:xfrm>
        </p:spPr>
        <p:txBody>
          <a:bodyPr>
            <a:normAutofit lnSpcReduction="10000"/>
          </a:bodyPr>
          <a:lstStyle/>
          <a:p>
            <a:r>
              <a:rPr lang="en-US" dirty="0"/>
              <a:t>National SAR Handbook-8 Volumes</a:t>
            </a:r>
          </a:p>
          <a:p>
            <a:pPr lvl="1"/>
            <a:r>
              <a:rPr lang="en-US" dirty="0"/>
              <a:t>Governing Documents</a:t>
            </a:r>
          </a:p>
          <a:p>
            <a:pPr lvl="1"/>
            <a:r>
              <a:rPr lang="en-US" dirty="0"/>
              <a:t>Organization</a:t>
            </a:r>
          </a:p>
          <a:p>
            <a:pPr lvl="1"/>
            <a:r>
              <a:rPr lang="en-US" dirty="0"/>
              <a:t>Membership Compliance and Policies</a:t>
            </a:r>
          </a:p>
          <a:p>
            <a:pPr lvl="1"/>
            <a:r>
              <a:rPr lang="en-US" dirty="0"/>
              <a:t>Insignia, Protocol, Ceremonies &amp; Rituals</a:t>
            </a:r>
          </a:p>
          <a:p>
            <a:pPr lvl="1"/>
            <a:r>
              <a:rPr lang="en-US" dirty="0"/>
              <a:t>Individual Medals &amp; Awards</a:t>
            </a:r>
          </a:p>
          <a:p>
            <a:pPr lvl="1"/>
            <a:r>
              <a:rPr lang="en-US" dirty="0"/>
              <a:t>Youth Programs, State Society &amp; Chapters</a:t>
            </a:r>
          </a:p>
          <a:p>
            <a:pPr lvl="1"/>
            <a:r>
              <a:rPr lang="en-US" dirty="0"/>
              <a:t>Summary History of SAR</a:t>
            </a:r>
          </a:p>
          <a:p>
            <a:pPr lvl="1"/>
            <a:r>
              <a:rPr lang="en-US" dirty="0"/>
              <a:t>Historic Roster of SAR General Officers</a:t>
            </a:r>
          </a:p>
          <a:p>
            <a:r>
              <a:rPr lang="en-US" dirty="0"/>
              <a:t>Find the SAR Handbook at </a:t>
            </a:r>
            <a:r>
              <a:rPr lang="en-US" dirty="0">
                <a:hlinkClick r:id="rId2"/>
              </a:rPr>
              <a:t>www.sar.org</a:t>
            </a:r>
            <a:endParaRPr lang="en-US" dirty="0"/>
          </a:p>
          <a:p>
            <a:pPr lvl="1"/>
            <a:r>
              <a:rPr lang="en-US" dirty="0"/>
              <a:t>Set up password</a:t>
            </a:r>
          </a:p>
          <a:p>
            <a:pPr lvl="1"/>
            <a:r>
              <a:rPr lang="en-US" dirty="0"/>
              <a:t>Handbook in Members Tab</a:t>
            </a:r>
          </a:p>
          <a:p>
            <a:r>
              <a:rPr lang="en-US" dirty="0"/>
              <a:t>Find the </a:t>
            </a:r>
            <a:r>
              <a:rPr lang="en-US" dirty="0" err="1">
                <a:solidFill>
                  <a:srgbClr val="0070C0"/>
                </a:solidFill>
              </a:rPr>
              <a:t>StateName</a:t>
            </a:r>
            <a:r>
              <a:rPr lang="en-US" dirty="0"/>
              <a:t> </a:t>
            </a:r>
            <a:r>
              <a:rPr lang="en-US" dirty="0">
                <a:solidFill>
                  <a:srgbClr val="0070C0"/>
                </a:solidFill>
              </a:rPr>
              <a:t>Society Regulations at </a:t>
            </a:r>
            <a:r>
              <a:rPr lang="en-US" dirty="0">
                <a:hlinkClick r:id="rId3"/>
              </a:rPr>
              <a:t>www.statewebsite.org</a:t>
            </a:r>
            <a:endParaRPr lang="en-US" dirty="0"/>
          </a:p>
          <a:p>
            <a:pPr lvl="1"/>
            <a:r>
              <a:rPr lang="en-US" dirty="0">
                <a:solidFill>
                  <a:srgbClr val="0070C0"/>
                </a:solidFill>
              </a:rPr>
              <a:t>Password is - Password</a:t>
            </a:r>
          </a:p>
          <a:p>
            <a:pPr lvl="1"/>
            <a:r>
              <a:rPr lang="en-US" dirty="0">
                <a:solidFill>
                  <a:srgbClr val="0070C0"/>
                </a:solidFill>
              </a:rPr>
              <a:t>Find </a:t>
            </a:r>
            <a:r>
              <a:rPr lang="en-US" dirty="0" err="1">
                <a:solidFill>
                  <a:srgbClr val="0070C0"/>
                </a:solidFill>
              </a:rPr>
              <a:t>Regulatios</a:t>
            </a:r>
            <a:r>
              <a:rPr lang="en-US" dirty="0">
                <a:solidFill>
                  <a:srgbClr val="0070C0"/>
                </a:solidFill>
              </a:rPr>
              <a:t> in Members Only Tab</a:t>
            </a:r>
          </a:p>
          <a:p>
            <a:r>
              <a:rPr lang="en-US" dirty="0"/>
              <a:t>Find the </a:t>
            </a:r>
            <a:r>
              <a:rPr lang="en-US" dirty="0">
                <a:solidFill>
                  <a:srgbClr val="0070C0"/>
                </a:solidFill>
              </a:rPr>
              <a:t>ChapterName.org Chapter Regulations at </a:t>
            </a:r>
            <a:r>
              <a:rPr lang="en-US" dirty="0">
                <a:solidFill>
                  <a:srgbClr val="0070C0"/>
                </a:solidFill>
                <a:hlinkClick r:id="rId4"/>
              </a:rPr>
              <a:t>www.chapter.org</a:t>
            </a:r>
            <a:r>
              <a:rPr lang="en-US" dirty="0">
                <a:solidFill>
                  <a:srgbClr val="0070C0"/>
                </a:solidFill>
              </a:rPr>
              <a:t> (or where if not there)</a:t>
            </a:r>
          </a:p>
          <a:p>
            <a:pPr lvl="1"/>
            <a:r>
              <a:rPr lang="en-US" dirty="0">
                <a:solidFill>
                  <a:srgbClr val="0070C0"/>
                </a:solidFill>
              </a:rPr>
              <a:t>Password is </a:t>
            </a:r>
            <a:r>
              <a:rPr lang="en-US" dirty="0"/>
              <a:t>– </a:t>
            </a:r>
            <a:r>
              <a:rPr lang="en-US" dirty="0">
                <a:solidFill>
                  <a:srgbClr val="0070C0"/>
                </a:solidFill>
              </a:rPr>
              <a:t>Password</a:t>
            </a:r>
          </a:p>
          <a:p>
            <a:pPr lvl="1"/>
            <a:r>
              <a:rPr lang="en-US" dirty="0">
                <a:solidFill>
                  <a:srgbClr val="0070C0"/>
                </a:solidFill>
              </a:rPr>
              <a:t>Find Regulations in Members Tab</a:t>
            </a:r>
          </a:p>
          <a:p>
            <a:r>
              <a:rPr lang="en-US" dirty="0"/>
              <a:t>This Presentation is an Overview– Orientation Workbook and Handbooks Provide More Detail</a:t>
            </a:r>
          </a:p>
          <a:p>
            <a:pPr marL="0" indent="0">
              <a:buNone/>
            </a:pPr>
            <a:endParaRPr lang="en-US" dirty="0"/>
          </a:p>
          <a:p>
            <a:pPr marL="342900" lvl="1" indent="0">
              <a:buNone/>
            </a:pPr>
            <a:endParaRPr lang="en-US" dirty="0"/>
          </a:p>
          <a:p>
            <a:pPr lvl="1"/>
            <a:endParaRPr lang="en-US" dirty="0"/>
          </a:p>
          <a:p>
            <a:pPr marL="342900" lvl="1" indent="0">
              <a:buNone/>
            </a:pPr>
            <a:endParaRPr lang="en-US" dirty="0"/>
          </a:p>
        </p:txBody>
      </p:sp>
    </p:spTree>
    <p:extLst>
      <p:ext uri="{BB962C8B-B14F-4D97-AF65-F5344CB8AC3E}">
        <p14:creationId xmlns:p14="http://schemas.microsoft.com/office/powerpoint/2010/main" val="393615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578035"/>
          </a:xfrm>
        </p:spPr>
        <p:txBody>
          <a:bodyPr/>
          <a:lstStyle/>
          <a:p>
            <a:pPr algn="ctr"/>
            <a:r>
              <a:rPr lang="en-US" dirty="0"/>
              <a:t>National Organization</a:t>
            </a:r>
          </a:p>
        </p:txBody>
      </p:sp>
      <p:sp>
        <p:nvSpPr>
          <p:cNvPr id="3" name="Content Placeholder 2"/>
          <p:cNvSpPr>
            <a:spLocks noGrp="1"/>
          </p:cNvSpPr>
          <p:nvPr>
            <p:ph idx="1"/>
          </p:nvPr>
        </p:nvSpPr>
        <p:spPr>
          <a:xfrm>
            <a:off x="471488" y="1064871"/>
            <a:ext cx="5915025" cy="7812911"/>
          </a:xfrm>
        </p:spPr>
        <p:txBody>
          <a:bodyPr>
            <a:normAutofit fontScale="92500" lnSpcReduction="10000"/>
          </a:bodyPr>
          <a:lstStyle/>
          <a:p>
            <a:r>
              <a:rPr lang="en-US" dirty="0"/>
              <a:t>Overview of Organization</a:t>
            </a:r>
          </a:p>
          <a:p>
            <a:pPr lvl="1"/>
            <a:r>
              <a:rPr lang="en-US" dirty="0"/>
              <a:t>President General (PG) Chief Executive Officer</a:t>
            </a:r>
          </a:p>
          <a:p>
            <a:pPr lvl="2"/>
            <a:r>
              <a:rPr lang="en-US" dirty="0"/>
              <a:t>Supported by 17 Vice President Generals </a:t>
            </a:r>
          </a:p>
          <a:p>
            <a:pPr lvl="2"/>
            <a:r>
              <a:rPr lang="en-US" dirty="0"/>
              <a:t>Supported by 11 Executive Officers</a:t>
            </a:r>
          </a:p>
          <a:p>
            <a:pPr lvl="2"/>
            <a:r>
              <a:rPr lang="en-US" dirty="0"/>
              <a:t>Supported by Standing Committees </a:t>
            </a:r>
          </a:p>
          <a:p>
            <a:pPr lvl="2"/>
            <a:r>
              <a:rPr lang="en-US" dirty="0"/>
              <a:t>Supported by Headquarters Staff</a:t>
            </a:r>
          </a:p>
          <a:p>
            <a:pPr lvl="1"/>
            <a:r>
              <a:rPr lang="en-US" dirty="0"/>
              <a:t>Board of Trustees </a:t>
            </a:r>
          </a:p>
          <a:p>
            <a:pPr lvl="2"/>
            <a:r>
              <a:rPr lang="en-US" dirty="0"/>
              <a:t>Custody of Property</a:t>
            </a:r>
          </a:p>
          <a:p>
            <a:pPr lvl="2"/>
            <a:r>
              <a:rPr lang="en-US" dirty="0"/>
              <a:t>Manage Business Policy and Affairs</a:t>
            </a:r>
          </a:p>
          <a:p>
            <a:pPr lvl="1"/>
            <a:r>
              <a:rPr lang="en-US" dirty="0"/>
              <a:t>All Executive Officers and Trustees Elected at National Congress</a:t>
            </a:r>
          </a:p>
          <a:p>
            <a:pPr lvl="1"/>
            <a:r>
              <a:rPr lang="en-US" dirty="0"/>
              <a:t>Serve Without Compensation</a:t>
            </a:r>
          </a:p>
          <a:p>
            <a:pPr lvl="1"/>
            <a:r>
              <a:rPr lang="en-US" dirty="0"/>
              <a:t>See Listing of National Officers in Workbook Appendix A</a:t>
            </a:r>
          </a:p>
          <a:p>
            <a:r>
              <a:rPr lang="en-US" dirty="0"/>
              <a:t>National Headquarters-Louisville, KY-Home 1</a:t>
            </a:r>
            <a:r>
              <a:rPr lang="en-US" baseline="30000" dirty="0"/>
              <a:t>st</a:t>
            </a:r>
            <a:r>
              <a:rPr lang="en-US" dirty="0"/>
              <a:t> Congress</a:t>
            </a:r>
          </a:p>
          <a:p>
            <a:pPr lvl="1"/>
            <a:r>
              <a:rPr lang="en-US" dirty="0"/>
              <a:t>Executive Director Manages Headquarters</a:t>
            </a:r>
          </a:p>
          <a:p>
            <a:pPr lvl="1"/>
            <a:r>
              <a:rPr lang="en-US" dirty="0"/>
              <a:t>Departments/Functions</a:t>
            </a:r>
          </a:p>
          <a:p>
            <a:pPr lvl="2"/>
            <a:r>
              <a:rPr lang="en-US" dirty="0"/>
              <a:t>Administrative Support</a:t>
            </a:r>
          </a:p>
          <a:p>
            <a:pPr lvl="2"/>
            <a:r>
              <a:rPr lang="en-US" dirty="0"/>
              <a:t>Finance</a:t>
            </a:r>
          </a:p>
          <a:p>
            <a:pPr lvl="2"/>
            <a:r>
              <a:rPr lang="en-US" dirty="0"/>
              <a:t>Library</a:t>
            </a:r>
          </a:p>
          <a:p>
            <a:pPr lvl="2"/>
            <a:r>
              <a:rPr lang="en-US" dirty="0"/>
              <a:t>Museum</a:t>
            </a:r>
          </a:p>
          <a:p>
            <a:pPr lvl="2"/>
            <a:r>
              <a:rPr lang="en-US" dirty="0"/>
              <a:t>Genealogy (Application Approval)</a:t>
            </a:r>
          </a:p>
          <a:p>
            <a:pPr lvl="2"/>
            <a:r>
              <a:rPr lang="en-US" dirty="0"/>
              <a:t>Education</a:t>
            </a:r>
          </a:p>
          <a:p>
            <a:pPr lvl="2"/>
            <a:r>
              <a:rPr lang="en-US" dirty="0"/>
              <a:t>Store</a:t>
            </a:r>
          </a:p>
          <a:p>
            <a:pPr lvl="1"/>
            <a:r>
              <a:rPr lang="en-US" dirty="0"/>
              <a:t>National Headquarters Staff Paid </a:t>
            </a:r>
          </a:p>
          <a:p>
            <a:r>
              <a:rPr lang="en-US" dirty="0"/>
              <a:t>Meetings</a:t>
            </a:r>
          </a:p>
          <a:p>
            <a:pPr lvl="1"/>
            <a:r>
              <a:rPr lang="en-US" dirty="0"/>
              <a:t>National Congress-Different Locations-Annually in July</a:t>
            </a:r>
          </a:p>
          <a:p>
            <a:pPr lvl="1"/>
            <a:r>
              <a:rPr lang="en-US" dirty="0"/>
              <a:t>2 Leadership Meetings-Louisville KY-September/February</a:t>
            </a:r>
          </a:p>
          <a:p>
            <a:pPr lvl="2"/>
            <a:r>
              <a:rPr lang="en-US" b="1" u="sng" dirty="0"/>
              <a:t>All Compatriots Can Participate In Leadership/Committees</a:t>
            </a:r>
          </a:p>
          <a:p>
            <a:r>
              <a:rPr lang="en-US" dirty="0"/>
              <a:t>Lets Look at Organizational Chart</a:t>
            </a:r>
          </a:p>
          <a:p>
            <a:endParaRPr lang="en-US" dirty="0"/>
          </a:p>
        </p:txBody>
      </p:sp>
    </p:spTree>
    <p:extLst>
      <p:ext uri="{BB962C8B-B14F-4D97-AF65-F5344CB8AC3E}">
        <p14:creationId xmlns:p14="http://schemas.microsoft.com/office/powerpoint/2010/main" val="71171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ORGANIZATION STRUCTURE</a:t>
            </a:r>
          </a:p>
        </p:txBody>
      </p:sp>
      <p:pic>
        <p:nvPicPr>
          <p:cNvPr id="3" name="Picture 2"/>
          <p:cNvPicPr>
            <a:picLocks noChangeAspect="1"/>
          </p:cNvPicPr>
          <p:nvPr/>
        </p:nvPicPr>
        <p:blipFill>
          <a:blip r:embed="rId2">
            <a:duotone>
              <a:prstClr val="black"/>
              <a:schemeClr val="tx2">
                <a:lumMod val="40000"/>
                <a:lumOff val="60000"/>
                <a:tint val="45000"/>
                <a:satMod val="400000"/>
              </a:schemeClr>
            </a:duotone>
            <a:extLst>
              <a:ext uri="{28A0092B-C50C-407E-A947-70E740481C1C}">
                <a14:useLocalDpi xmlns:a14="http://schemas.microsoft.com/office/drawing/2010/main" val="0"/>
              </a:ext>
            </a:extLst>
          </a:blip>
          <a:stretch>
            <a:fillRect/>
          </a:stretch>
        </p:blipFill>
        <p:spPr>
          <a:xfrm>
            <a:off x="36576" y="3068941"/>
            <a:ext cx="6784848" cy="5175504"/>
          </a:xfrm>
          <a:prstGeom prst="rect">
            <a:avLst/>
          </a:prstGeom>
          <a:solidFill>
            <a:schemeClr val="accent5">
              <a:lumMod val="40000"/>
              <a:lumOff val="60000"/>
            </a:schemeClr>
          </a:solidFill>
        </p:spPr>
      </p:pic>
    </p:spTree>
    <p:extLst>
      <p:ext uri="{BB962C8B-B14F-4D97-AF65-F5344CB8AC3E}">
        <p14:creationId xmlns:p14="http://schemas.microsoft.com/office/powerpoint/2010/main" val="63309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SAR SEAL, INSIGNIA, RECOGNITION PIN</a:t>
            </a:r>
          </a:p>
        </p:txBody>
      </p:sp>
      <p:sp>
        <p:nvSpPr>
          <p:cNvPr id="3" name="Content Placeholder 2"/>
          <p:cNvSpPr>
            <a:spLocks noGrp="1"/>
          </p:cNvSpPr>
          <p:nvPr>
            <p:ph sz="half" idx="1"/>
          </p:nvPr>
        </p:nvSpPr>
        <p:spPr>
          <a:xfrm>
            <a:off x="471488" y="2066177"/>
            <a:ext cx="2914650" cy="6169774"/>
          </a:xfrm>
        </p:spPr>
        <p:txBody>
          <a:bodyPr/>
          <a:lstStyle/>
          <a:p>
            <a:r>
              <a:rPr lang="en-US" dirty="0"/>
              <a:t>SAR Seal</a:t>
            </a:r>
          </a:p>
          <a:p>
            <a:endParaRPr lang="en-US" dirty="0"/>
          </a:p>
          <a:p>
            <a:endParaRPr lang="en-US" dirty="0"/>
          </a:p>
          <a:p>
            <a:endParaRPr lang="en-US" dirty="0"/>
          </a:p>
          <a:p>
            <a:r>
              <a:rPr lang="en-US" dirty="0"/>
              <a:t>SAR Insignia and Badge</a:t>
            </a:r>
          </a:p>
          <a:p>
            <a:endParaRPr lang="en-US" dirty="0"/>
          </a:p>
          <a:p>
            <a:endParaRPr lang="en-US" dirty="0"/>
          </a:p>
          <a:p>
            <a:endParaRPr lang="en-US" dirty="0"/>
          </a:p>
          <a:p>
            <a:endParaRPr lang="en-US" dirty="0"/>
          </a:p>
          <a:p>
            <a:r>
              <a:rPr lang="en-US" dirty="0"/>
              <a:t>SAR Recognition Emblem-Rosette</a:t>
            </a:r>
          </a:p>
          <a:p>
            <a:endParaRPr lang="en-US" dirty="0"/>
          </a:p>
          <a:p>
            <a:endParaRPr lang="en-US" dirty="0"/>
          </a:p>
          <a:p>
            <a:r>
              <a:rPr lang="en-US" dirty="0"/>
              <a:t>SAR Standard</a:t>
            </a:r>
          </a:p>
          <a:p>
            <a:pPr marL="0" indent="0">
              <a:buNone/>
            </a:pPr>
            <a:endParaRPr lang="en-US" dirty="0"/>
          </a:p>
          <a:p>
            <a:pPr marL="0" indent="0">
              <a:buNone/>
            </a:pPr>
            <a:endParaRPr lang="en-US" dirty="0"/>
          </a:p>
          <a:p>
            <a:pPr marL="0" indent="0">
              <a:buNone/>
            </a:pP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098" y="1832001"/>
            <a:ext cx="1359402" cy="135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http://www.californiadar.org/chapters1/chiefsolano/images/sarlogocolor.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963098" y="3326399"/>
            <a:ext cx="157162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285" y="5538621"/>
            <a:ext cx="8572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3098" y="6598507"/>
            <a:ext cx="1745724" cy="1099752"/>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5893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solidFill>
                  <a:srgbClr val="0070C0"/>
                </a:solidFill>
              </a:rPr>
              <a:t>StateName</a:t>
            </a:r>
            <a:r>
              <a:rPr lang="en-US" dirty="0">
                <a:solidFill>
                  <a:srgbClr val="0070C0"/>
                </a:solidFill>
              </a:rPr>
              <a:t> Society</a:t>
            </a:r>
            <a:br>
              <a:rPr lang="en-US" dirty="0">
                <a:solidFill>
                  <a:srgbClr val="0070C0"/>
                </a:solidFill>
              </a:rPr>
            </a:br>
            <a:r>
              <a:rPr lang="en-US" dirty="0">
                <a:solidFill>
                  <a:srgbClr val="0070C0"/>
                </a:solidFill>
              </a:rPr>
              <a:t>and </a:t>
            </a:r>
            <a:r>
              <a:rPr lang="en-US" dirty="0" err="1">
                <a:solidFill>
                  <a:srgbClr val="0070C0"/>
                </a:solidFill>
              </a:rPr>
              <a:t>ChapterName</a:t>
            </a:r>
            <a:r>
              <a:rPr lang="en-US" dirty="0">
                <a:solidFill>
                  <a:srgbClr val="0070C0"/>
                </a:solidFill>
              </a:rPr>
              <a:t> Chapter</a:t>
            </a:r>
            <a:br>
              <a:rPr lang="en-US" dirty="0">
                <a:solidFill>
                  <a:srgbClr val="0070C0"/>
                </a:solidFill>
              </a:rPr>
            </a:br>
            <a:r>
              <a:rPr lang="en-US" dirty="0">
                <a:solidFill>
                  <a:srgbClr val="0070C0"/>
                </a:solidFill>
              </a:rPr>
              <a:t>Flags and Seals</a:t>
            </a:r>
            <a:br>
              <a:rPr lang="en-US" dirty="0">
                <a:solidFill>
                  <a:srgbClr val="0070C0"/>
                </a:solidFill>
              </a:rPr>
            </a:br>
            <a:endParaRPr lang="en-US" sz="1600" dirty="0">
              <a:solidFill>
                <a:srgbClr val="0070C0"/>
              </a:solidFill>
            </a:endParaRPr>
          </a:p>
        </p:txBody>
      </p:sp>
      <p:sp>
        <p:nvSpPr>
          <p:cNvPr id="3" name="Content Placeholder 2"/>
          <p:cNvSpPr>
            <a:spLocks noGrp="1"/>
          </p:cNvSpPr>
          <p:nvPr>
            <p:ph idx="1"/>
          </p:nvPr>
        </p:nvSpPr>
        <p:spPr/>
        <p:txBody>
          <a:bodyPr/>
          <a:lstStyle/>
          <a:p>
            <a:r>
              <a:rPr lang="en-US" sz="2400" dirty="0">
                <a:solidFill>
                  <a:srgbClr val="0070C0"/>
                </a:solidFill>
              </a:rPr>
              <a:t>(Place State and Chapter Flags and Seals on this page)</a:t>
            </a:r>
            <a:endParaRPr lang="en-US" dirty="0"/>
          </a:p>
        </p:txBody>
      </p:sp>
    </p:spTree>
    <p:extLst>
      <p:ext uri="{BB962C8B-B14F-4D97-AF65-F5344CB8AC3E}">
        <p14:creationId xmlns:p14="http://schemas.microsoft.com/office/powerpoint/2010/main" val="3193953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4329</TotalTime>
  <Words>3026</Words>
  <Application>Microsoft Office PowerPoint</Application>
  <PresentationFormat>On-screen Show (4:3)</PresentationFormat>
  <Paragraphs>468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Office Theme</vt:lpstr>
      <vt:lpstr>   New Member Orientation Presentation </vt:lpstr>
      <vt:lpstr>Presentation Overview (Remove this Page Before Making Presentation)</vt:lpstr>
      <vt:lpstr>WELCOME TO THE SAR</vt:lpstr>
      <vt:lpstr>ABOUT THE SAR</vt:lpstr>
      <vt:lpstr>Handbooks and Regulations</vt:lpstr>
      <vt:lpstr>National Organization</vt:lpstr>
      <vt:lpstr>ORGANIZATION STRUCTURE</vt:lpstr>
      <vt:lpstr>SAR SEAL, INSIGNIA, RECOGNITION PIN</vt:lpstr>
      <vt:lpstr>StateName Society and ChapterName Chapter Flags and Seals </vt:lpstr>
      <vt:lpstr>National Committees (You Can Participate)</vt:lpstr>
      <vt:lpstr>PLEDGE AND RECESSIONAL</vt:lpstr>
      <vt:lpstr>DUES AND LIFE MEMBERSHIPS</vt:lpstr>
      <vt:lpstr>AWARDS MEDALS, PINS, CERTIFICATES</vt:lpstr>
      <vt:lpstr>Fundraising</vt:lpstr>
      <vt:lpstr>Color Guard</vt:lpstr>
      <vt:lpstr>Associated Organizations</vt:lpstr>
      <vt:lpstr>VPG’s and the DistrictName District</vt:lpstr>
      <vt:lpstr>StateName SOCIETY</vt:lpstr>
      <vt:lpstr>ChapterName Chapter</vt:lpstr>
      <vt:lpstr>SAR PROGRAMS</vt:lpstr>
      <vt:lpstr>Member Sponsorship</vt:lpstr>
      <vt:lpstr>Youth Awards Program</vt:lpstr>
      <vt:lpstr>American Flag Award</vt:lpstr>
      <vt:lpstr>Color Guard</vt:lpstr>
      <vt:lpstr>Grave Markings</vt:lpstr>
      <vt:lpstr>Veteran Service and Support</vt:lpstr>
      <vt:lpstr>Speaker Bureau</vt:lpstr>
      <vt:lpstr>Patriot Research System (PRS)</vt:lpstr>
      <vt:lpstr>PowerPoint Presentation</vt:lpstr>
      <vt:lpstr>Wreaths Across America A Partners in Patriotism Program</vt:lpstr>
      <vt:lpstr>Attendance at State Society and National Meetings</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He Do</dc:title>
  <dc:creator>Steve Hinson</dc:creator>
  <cp:lastModifiedBy>VenieSteve</cp:lastModifiedBy>
  <cp:revision>149</cp:revision>
  <dcterms:created xsi:type="dcterms:W3CDTF">2019-05-23T09:27:30Z</dcterms:created>
  <dcterms:modified xsi:type="dcterms:W3CDTF">2020-08-24T14:48:51Z</dcterms:modified>
</cp:coreProperties>
</file>